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5" r:id="rId7"/>
    <p:sldId id="438" r:id="rId8"/>
    <p:sldId id="332" r:id="rId9"/>
    <p:sldId id="439" r:id="rId10"/>
    <p:sldId id="440" r:id="rId11"/>
    <p:sldId id="441" r:id="rId12"/>
    <p:sldId id="442" r:id="rId13"/>
    <p:sldId id="443" r:id="rId14"/>
    <p:sldId id="444" r:id="rId15"/>
    <p:sldId id="437" r:id="rId16"/>
    <p:sldId id="445" r:id="rId17"/>
    <p:sldId id="446" r:id="rId18"/>
    <p:sldId id="448" r:id="rId19"/>
    <p:sldId id="449" r:id="rId20"/>
    <p:sldId id="346" r:id="rId21"/>
    <p:sldId id="450" r:id="rId22"/>
    <p:sldId id="451" r:id="rId23"/>
    <p:sldId id="452" r:id="rId24"/>
    <p:sldId id="453" r:id="rId25"/>
    <p:sldId id="454" r:id="rId26"/>
    <p:sldId id="455" r:id="rId27"/>
    <p:sldId id="456" r:id="rId28"/>
    <p:sldId id="457" r:id="rId29"/>
    <p:sldId id="459" r:id="rId30"/>
    <p:sldId id="458" r:id="rId31"/>
    <p:sldId id="460" r:id="rId32"/>
    <p:sldId id="461" r:id="rId33"/>
    <p:sldId id="462" r:id="rId34"/>
    <p:sldId id="463" r:id="rId35"/>
    <p:sldId id="464" r:id="rId36"/>
    <p:sldId id="465" r:id="rId37"/>
    <p:sldId id="303" r:id="rId38"/>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A0B42"/>
    <a:srgbClr val="FFFFFF"/>
    <a:srgbClr val="F79646"/>
    <a:srgbClr val="FBC497"/>
    <a:srgbClr val="F9AB6B"/>
    <a:srgbClr val="3DA5C1"/>
    <a:srgbClr val="F5F6F7"/>
    <a:srgbClr val="0060A8"/>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8373" autoAdjust="0"/>
  </p:normalViewPr>
  <p:slideViewPr>
    <p:cSldViewPr showGuides="1">
      <p:cViewPr varScale="1">
        <p:scale>
          <a:sx n="89" d="100"/>
          <a:sy n="89" d="100"/>
        </p:scale>
        <p:origin x="-600" y="-96"/>
      </p:cViewPr>
      <p:guideLst>
        <p:guide orient="horz" pos="2151"/>
        <p:guide orient="horz" pos="1836"/>
        <p:guide orient="horz" pos="2552"/>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87A584-C101-4D0B-AE86-DDB7A93AFB0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D7CC4D-42E9-4616-886B-F6F5E388682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7CC4D-42E9-4616-886B-F6F5E388682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43AE4B8-DA9A-4BB8-AEEC-2269BDB789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AA1528B-296A-4977-9204-26D6325B9518}" type="slidenum">
              <a:rPr lang="zh-CN" altLang="en-US" smtClean="0"/>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2" cstate="prin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3AE4B8-DA9A-4BB8-AEEC-2269BDB7897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A1528B-296A-4977-9204-26D6325B951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microsoft.com/office/2007/relationships/hdphoto" Target="../media/image3.wdp"/><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9" Type="http://schemas.openxmlformats.org/officeDocument/2006/relationships/notesSlide" Target="../notesSlides/notesSlide34.xml"/><Relationship Id="rId8" Type="http://schemas.openxmlformats.org/officeDocument/2006/relationships/slideLayout" Target="../slideLayouts/slideLayout7.xml"/><Relationship Id="rId7" Type="http://schemas.openxmlformats.org/officeDocument/2006/relationships/image" Target="../media/image7.jpeg"/><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descr="C:\Users\Administrator\Desktop\QQ截图20160516104337.png"/>
          <p:cNvPicPr>
            <a:picLocks noChangeAspect="1" noChangeArrowheads="1"/>
          </p:cNvPicPr>
          <p:nvPr/>
        </p:nvPicPr>
        <p:blipFill>
          <a:blip r:embed="rId1" cstate="print">
            <a:extLst>
              <a:ext uri="{BEBA8EAE-BF5A-486C-A8C5-ECC9F3942E4B}">
                <a14:imgProps xmlns:a14="http://schemas.microsoft.com/office/drawing/2010/main">
                  <a14:imgLayer r:embed="rId2">
                    <a14:imgEffect>
                      <a14:colorTemperature colorTemp="11200"/>
                    </a14:imgEffect>
                  </a14:imgLayer>
                </a14:imgProps>
              </a:ext>
            </a:extLst>
          </a:blip>
          <a:srcRect/>
          <a:stretch>
            <a:fillRect/>
          </a:stretch>
        </p:blipFill>
        <p:spPr bwMode="auto">
          <a:xfrm>
            <a:off x="-1" y="-27383"/>
            <a:ext cx="12190413" cy="6885383"/>
          </a:xfrm>
          <a:prstGeom prst="rect">
            <a:avLst/>
          </a:prstGeom>
          <a:noFill/>
          <a:extLst>
            <a:ext uri="{909E8E84-426E-40DD-AFC4-6F175D3DCCD1}">
              <a14:hiddenFill xmlns:a14="http://schemas.microsoft.com/office/drawing/2010/main">
                <a:solidFill>
                  <a:srgbClr val="FFFFFF"/>
                </a:solidFill>
              </a14:hiddenFill>
            </a:ext>
          </a:extLst>
        </p:spPr>
      </p:pic>
      <p:sp>
        <p:nvSpPr>
          <p:cNvPr id="24" name="圆角矩形 23"/>
          <p:cNvSpPr/>
          <p:nvPr/>
        </p:nvSpPr>
        <p:spPr>
          <a:xfrm>
            <a:off x="7297896" y="1117331"/>
            <a:ext cx="1092053" cy="849374"/>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7297896" y="2066394"/>
            <a:ext cx="1092053" cy="849374"/>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8604258" y="1117331"/>
            <a:ext cx="1092053" cy="849374"/>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9914719" y="3037789"/>
            <a:ext cx="1177616" cy="849374"/>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7412990" y="4456430"/>
            <a:ext cx="2283460" cy="368300"/>
          </a:xfrm>
          <a:prstGeom prst="rect">
            <a:avLst/>
          </a:prstGeom>
          <a:noFill/>
        </p:spPr>
        <p:txBody>
          <a:bodyPr wrap="square" rtlCol="0">
            <a:spAutoFit/>
          </a:bodyPr>
          <a:lstStyle/>
          <a:p>
            <a:pPr algn="dist"/>
            <a:r>
              <a:rPr lang="zh-CN" dirty="0">
                <a:solidFill>
                  <a:srgbClr val="F79646"/>
                </a:solidFill>
                <a:latin typeface="微软雅黑" panose="020B0503020204020204" pitchFamily="34" charset="-122"/>
                <a:ea typeface="微软雅黑" panose="020B0503020204020204" pitchFamily="34" charset="-122"/>
              </a:rPr>
              <a:t>北京出版社</a:t>
            </a:r>
            <a:endParaRPr lang="zh-CN" dirty="0">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457133" y="3007449"/>
            <a:ext cx="4288353" cy="707886"/>
          </a:xfrm>
          <a:prstGeom prst="rect">
            <a:avLst/>
          </a:prstGeom>
          <a:noFill/>
        </p:spPr>
        <p:txBody>
          <a:bodyPr wrap="none" rtlCol="0">
            <a:spAutoFit/>
          </a:bodyPr>
          <a:lstStyle/>
          <a:p>
            <a:pPr algn="ctr"/>
            <a:r>
              <a:rPr lang="zh-CN" altLang="en-US" sz="4000" b="1" dirty="0" smtClean="0">
                <a:solidFill>
                  <a:srgbClr val="F79646"/>
                </a:solidFill>
                <a:latin typeface="AvantGarde Md BT" pitchFamily="34" charset="0"/>
                <a:ea typeface="微软雅黑" panose="020B0503020204020204" pitchFamily="34" charset="-122"/>
              </a:rPr>
              <a:t>审计学基础与实务</a:t>
            </a:r>
            <a:endParaRPr lang="zh-CN" sz="4000" b="1" dirty="0">
              <a:solidFill>
                <a:srgbClr val="F79646"/>
              </a:solidFill>
              <a:latin typeface="AvantGarde Md BT" pitchFamily="34" charset="0"/>
              <a:ea typeface="微软雅黑" panose="020B0503020204020204" pitchFamily="34" charset="-122"/>
            </a:endParaRPr>
          </a:p>
        </p:txBody>
      </p:sp>
      <p:sp>
        <p:nvSpPr>
          <p:cNvPr id="31" name="标题 4"/>
          <p:cNvSpPr txBox="1"/>
          <p:nvPr/>
        </p:nvSpPr>
        <p:spPr>
          <a:xfrm>
            <a:off x="709295" y="4095115"/>
            <a:ext cx="5777865" cy="26797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SHENJI XUE JICHU YU SHIWU</a:t>
            </a:r>
            <a:endPar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p:nvSpPr>
        <p:spPr>
          <a:xfrm>
            <a:off x="0" y="-27383"/>
            <a:ext cx="262558" cy="6885383"/>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97665" y="-27383"/>
            <a:ext cx="262558" cy="6885383"/>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39839" y="-27384"/>
            <a:ext cx="262558" cy="6885383"/>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758222" y="3868932"/>
            <a:ext cx="5686173" cy="61847"/>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286" y="620688"/>
            <a:ext cx="5040560" cy="4968552"/>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1"/>
                                        </p:tgtEl>
                                        <p:attrNameLst>
                                          <p:attrName>ppt_y</p:attrName>
                                        </p:attrNameLst>
                                      </p:cBhvr>
                                      <p:tavLst>
                                        <p:tav tm="0">
                                          <p:val>
                                            <p:strVal val="#ppt_y"/>
                                          </p:val>
                                        </p:tav>
                                        <p:tav tm="100000">
                                          <p:val>
                                            <p:strVal val="#ppt_y"/>
                                          </p:val>
                                        </p:tav>
                                      </p:tavLst>
                                    </p:anim>
                                    <p:anim calcmode="lin" valueType="num">
                                      <p:cBhvr>
                                        <p:cTn id="7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31" grpId="0"/>
      <p:bldP spid="4" grpId="0" animBg="1"/>
      <p:bldP spid="36" grpId="0" animBg="1"/>
      <p:bldP spid="37"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971477"/>
            <a:chOff x="946620" y="1670343"/>
            <a:chExt cx="10153650" cy="971477"/>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三、签订审计业务约定书</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562783"/>
            </a:xfrm>
            <a:prstGeom prst="rect">
              <a:avLst/>
            </a:prstGeom>
            <a:noFill/>
          </p:spPr>
          <p:txBody>
            <a:bodyPr wrap="square" rtlCol="0">
              <a:spAutoFit/>
            </a:bodyPr>
            <a:lstStyle/>
            <a:p>
              <a:pPr>
                <a:lnSpc>
                  <a:spcPct val="20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en-US" b="1" dirty="0">
                  <a:solidFill>
                    <a:srgbClr val="F79646"/>
                  </a:solidFill>
                  <a:latin typeface="微软雅黑" panose="020B0503020204020204" pitchFamily="34" charset="-122"/>
                  <a:ea typeface="微软雅黑" panose="020B0503020204020204" pitchFamily="34" charset="-122"/>
                  <a:cs typeface="Lato Regular"/>
                </a:rPr>
                <a:t>审计业务约定书</a:t>
              </a: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的内容</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6720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任务一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开展初步业务活动</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205373" y="2430947"/>
            <a:ext cx="9517380" cy="4247317"/>
          </a:xfrm>
          <a:prstGeom prst="rect">
            <a:avLst/>
          </a:prstGeom>
          <a:noFill/>
        </p:spPr>
        <p:txBody>
          <a:bodyPr wrap="square" rtlCol="0">
            <a:spAutoFit/>
          </a:bodyPr>
          <a:lstStyle/>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5</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执行</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审计工作</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的安排；包括出具审计报告时间。</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6.</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审计报告</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格式和对审计结果的其他沟通形式。</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7.</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由于测试的性质和审计的其他固有限制，以及内部控制的固有局限性，不可避免地存在着某些重大错报可能仍然未被发现的风险</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8.</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管理层为注册会计师提供必要的工作条件和协助。</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9.</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注册会计师不受限制地接触任何与审计有关的记录、文件和所需要的其他信息；</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10.</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管理层对其作出的与审计有关的声明予以</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书面确认</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注册会计师对执业过程中获知的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信息保密</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会计师</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事务所应当执行的主要义务有两个方面：一是按照约定时间完成审计业务，</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出具审计报告</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；二是对在执行审计业务过程中获悉的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商业秘密予以</a:t>
            </a:r>
            <a:r>
              <a:rPr lang="zh-CN" altLang="zh-CN"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保密</a:t>
            </a:r>
            <a:r>
              <a:rPr lang="zh-CN" altLang="en-US"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971477"/>
            <a:chOff x="946620" y="1670343"/>
            <a:chExt cx="10153650" cy="971477"/>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三、签订审计业务约定书</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562783"/>
            </a:xfrm>
            <a:prstGeom prst="rect">
              <a:avLst/>
            </a:prstGeom>
            <a:noFill/>
          </p:spPr>
          <p:txBody>
            <a:bodyPr wrap="square" rtlCol="0">
              <a:spAutoFit/>
            </a:bodyPr>
            <a:lstStyle/>
            <a:p>
              <a:pPr>
                <a:lnSpc>
                  <a:spcPct val="20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en-US" b="1" dirty="0">
                  <a:solidFill>
                    <a:srgbClr val="F79646"/>
                  </a:solidFill>
                  <a:latin typeface="微软雅黑" panose="020B0503020204020204" pitchFamily="34" charset="-122"/>
                  <a:ea typeface="微软雅黑" panose="020B0503020204020204" pitchFamily="34" charset="-122"/>
                  <a:cs typeface="Lato Regular"/>
                </a:rPr>
                <a:t>审计业务约定书</a:t>
              </a: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的内容</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6720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任务一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开展初步业务活动</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205373" y="2430947"/>
            <a:ext cx="9517380" cy="3693319"/>
          </a:xfrm>
          <a:prstGeom prst="rect">
            <a:avLst/>
          </a:prstGeom>
          <a:noFill/>
        </p:spPr>
        <p:txBody>
          <a:bodyPr wrap="square" rtlCol="0">
            <a:spAutoFit/>
          </a:bodyPr>
          <a:lstStyle/>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12</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审计收费</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会计师</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事务所应当根据审计业务所确定的工时作为计费依据，约定计费标准、付费方式、付费时间。</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13.</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违约责任</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14.</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解决争议</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的方法。</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15.</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签约双方法定代表人或其授权代表的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签字盖章</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，以及签约双方加盖的公章。</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业务约定书</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具有经济合同性质，一经约定各方签字或盖章认可，即成为法律上生效的契约，对各方均具有</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法定约束力</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文本框 13"/>
          <p:cNvSpPr txBox="1"/>
          <p:nvPr/>
        </p:nvSpPr>
        <p:spPr>
          <a:xfrm>
            <a:off x="1467549" y="5808237"/>
            <a:ext cx="4752528" cy="507831"/>
          </a:xfrm>
          <a:prstGeom prst="rect">
            <a:avLst/>
          </a:prstGeom>
          <a:noFill/>
        </p:spPr>
        <p:txBody>
          <a:bodyPr wrap="square" rtlCol="0">
            <a:spAutoFit/>
          </a:bodyPr>
          <a:lstStyle/>
          <a:p>
            <a:pPr>
              <a:lnSpc>
                <a:spcPct val="150000"/>
              </a:lnSpc>
            </a:pPr>
            <a:r>
              <a:rPr lang="zh-CN" altLang="en-US" b="1" dirty="0" smtClean="0"/>
              <a:t>审计业务约定书见教材</a:t>
            </a:r>
            <a:r>
              <a:rPr lang="en-US" altLang="zh-CN" b="1" dirty="0" smtClean="0"/>
              <a:t>P108</a:t>
            </a:r>
            <a:r>
              <a:rPr lang="zh-CN" altLang="en-US" b="1" dirty="0" smtClean="0"/>
              <a:t>页</a:t>
            </a:r>
            <a:endParaRPr lang="zh-CN" altLang="en-US" b="1" dirty="0"/>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75779" cy="1115902"/>
            <a:chOff x="946620" y="1670343"/>
            <a:chExt cx="10175779" cy="1115902"/>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【小思考】</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605019" y="2386135"/>
              <a:ext cx="9517380" cy="400110"/>
            </a:xfrm>
            <a:prstGeom prst="rect">
              <a:avLst/>
            </a:prstGeom>
            <a:noFill/>
          </p:spPr>
          <p:txBody>
            <a:bodyPr wrap="square" rtlCol="0">
              <a:spAutoFit/>
            </a:bodyPr>
            <a:lstStyle/>
            <a:p>
              <a:r>
                <a:rPr lang="zh-CN" altLang="zh-CN" sz="2000" b="1" dirty="0">
                  <a:solidFill>
                    <a:srgbClr val="F79646"/>
                  </a:solidFill>
                  <a:latin typeface="微软雅黑" panose="020B0503020204020204" pitchFamily="34" charset="-122"/>
                  <a:ea typeface="微软雅黑" panose="020B0503020204020204" pitchFamily="34" charset="-122"/>
                  <a:cs typeface="Lato Regular"/>
                </a:rPr>
                <a:t>连续审计业务中审计业务约定书应考虑哪些内容</a:t>
              </a:r>
              <a:r>
                <a:rPr lang="zh-CN" altLang="zh-CN" sz="2000" b="1" dirty="0" smtClean="0">
                  <a:solidFill>
                    <a:srgbClr val="F79646"/>
                  </a:solidFill>
                  <a:latin typeface="微软雅黑" panose="020B0503020204020204" pitchFamily="34" charset="-122"/>
                  <a:ea typeface="微软雅黑" panose="020B0503020204020204" pitchFamily="34" charset="-122"/>
                  <a:cs typeface="Lato Regular"/>
                </a:rPr>
                <a:t>？</a:t>
              </a:r>
              <a:endParaRPr lang="zh-CN" altLang="zh-CN" sz="2000" b="1" dirty="0">
                <a:solidFill>
                  <a:srgbClr val="F79646"/>
                </a:solidFill>
                <a:latin typeface="微软雅黑" panose="020B0503020204020204" pitchFamily="34" charset="-122"/>
                <a:ea typeface="微软雅黑" panose="020B0503020204020204" pitchFamily="34" charset="-122"/>
                <a:cs typeface="Lato Regular"/>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863748" y="250731"/>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一   </a:t>
            </a:r>
            <a:r>
              <a:rPr lang="zh-CN" altLang="en-US" sz="2000" dirty="0">
                <a:solidFill>
                  <a:srgbClr val="F79646"/>
                </a:solidFill>
                <a:latin typeface="微软雅黑" panose="020B0503020204020204" pitchFamily="34" charset="-122"/>
                <a:ea typeface="微软雅黑" panose="020B0503020204020204" pitchFamily="34" charset="-122"/>
                <a:cs typeface="+mn-ea"/>
                <a:sym typeface="+mn-lt"/>
              </a:rPr>
              <a:t>开展初步业务活动</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9"/>
          <p:cNvSpPr txBox="1"/>
          <p:nvPr/>
        </p:nvSpPr>
        <p:spPr>
          <a:xfrm>
            <a:off x="1331829" y="2666233"/>
            <a:ext cx="10666450" cy="3831818"/>
          </a:xfrm>
          <a:prstGeom prst="rect">
            <a:avLst/>
          </a:prstGeom>
          <a:noFill/>
        </p:spPr>
        <p:txBody>
          <a:bodyPr wrap="square" rtlCol="0">
            <a:spAutoFit/>
          </a:bodyPr>
          <a:lstStyle/>
          <a:p>
            <a:pPr>
              <a:lnSpc>
                <a:spcPct val="150000"/>
              </a:lnSpc>
            </a:pPr>
            <a:r>
              <a:rPr lang="zh-CN" altLang="zh-CN" dirty="0" smtClean="0"/>
              <a:t>【解答】</a:t>
            </a:r>
            <a:r>
              <a:rPr lang="zh-CN" altLang="zh-CN" dirty="0"/>
              <a:t>注册会计师可以与被审计单位签订长期审计业务约定书，但如果出现下列情况，应当考虑重新签订审计业务约定书：</a:t>
            </a:r>
            <a:endParaRPr lang="zh-CN" altLang="zh-CN" dirty="0"/>
          </a:p>
          <a:p>
            <a:pPr>
              <a:lnSpc>
                <a:spcPct val="150000"/>
              </a:lnSpc>
            </a:pPr>
            <a:r>
              <a:rPr lang="zh-CN" altLang="zh-CN" dirty="0"/>
              <a:t>（</a:t>
            </a:r>
            <a:r>
              <a:rPr lang="en-US" altLang="zh-CN" dirty="0"/>
              <a:t>1</a:t>
            </a:r>
            <a:r>
              <a:rPr lang="zh-CN" altLang="zh-CN" dirty="0"/>
              <a:t>）有迹象表明被审计单位误解审计目标和范围；</a:t>
            </a:r>
            <a:endParaRPr lang="zh-CN" altLang="zh-CN" dirty="0"/>
          </a:p>
          <a:p>
            <a:pPr>
              <a:lnSpc>
                <a:spcPct val="150000"/>
              </a:lnSpc>
            </a:pPr>
            <a:r>
              <a:rPr lang="zh-CN" altLang="zh-CN" dirty="0"/>
              <a:t>（</a:t>
            </a:r>
            <a:r>
              <a:rPr lang="en-US" altLang="zh-CN" dirty="0"/>
              <a:t>2</a:t>
            </a:r>
            <a:r>
              <a:rPr lang="zh-CN" altLang="zh-CN" dirty="0"/>
              <a:t>）需要修改约定条款或增加特别条款；</a:t>
            </a:r>
            <a:endParaRPr lang="zh-CN" altLang="zh-CN" dirty="0"/>
          </a:p>
          <a:p>
            <a:pPr>
              <a:lnSpc>
                <a:spcPct val="150000"/>
              </a:lnSpc>
            </a:pPr>
            <a:r>
              <a:rPr lang="zh-CN" altLang="zh-CN" dirty="0"/>
              <a:t>（</a:t>
            </a:r>
            <a:r>
              <a:rPr lang="en-US" altLang="zh-CN" dirty="0"/>
              <a:t>3</a:t>
            </a:r>
            <a:r>
              <a:rPr lang="zh-CN" altLang="zh-CN" dirty="0"/>
              <a:t>）高级管理人员、董事会或所有权结构近期发生变动；</a:t>
            </a:r>
            <a:endParaRPr lang="zh-CN" altLang="zh-CN" dirty="0"/>
          </a:p>
          <a:p>
            <a:pPr>
              <a:lnSpc>
                <a:spcPct val="150000"/>
              </a:lnSpc>
            </a:pPr>
            <a:r>
              <a:rPr lang="zh-CN" altLang="zh-CN" dirty="0"/>
              <a:t>（</a:t>
            </a:r>
            <a:r>
              <a:rPr lang="en-US" altLang="zh-CN" dirty="0"/>
              <a:t>4</a:t>
            </a:r>
            <a:r>
              <a:rPr lang="zh-CN" altLang="zh-CN" dirty="0"/>
              <a:t>）被审计单位业务的性质或规模发生重大变化；</a:t>
            </a:r>
            <a:endParaRPr lang="zh-CN" altLang="zh-CN" dirty="0"/>
          </a:p>
          <a:p>
            <a:pPr>
              <a:lnSpc>
                <a:spcPct val="150000"/>
              </a:lnSpc>
            </a:pPr>
            <a:r>
              <a:rPr lang="zh-CN" altLang="zh-CN" dirty="0"/>
              <a:t>（</a:t>
            </a:r>
            <a:r>
              <a:rPr lang="en-US" altLang="zh-CN" dirty="0"/>
              <a:t>5</a:t>
            </a:r>
            <a:r>
              <a:rPr lang="zh-CN" altLang="zh-CN" dirty="0"/>
              <a:t>）法律法规的规定；</a:t>
            </a:r>
            <a:endParaRPr lang="zh-CN" altLang="zh-CN" dirty="0"/>
          </a:p>
          <a:p>
            <a:pPr>
              <a:lnSpc>
                <a:spcPct val="150000"/>
              </a:lnSpc>
            </a:pPr>
            <a:r>
              <a:rPr lang="zh-CN" altLang="zh-CN" dirty="0"/>
              <a:t>（</a:t>
            </a:r>
            <a:r>
              <a:rPr lang="en-US" altLang="zh-CN" dirty="0"/>
              <a:t>6</a:t>
            </a:r>
            <a:r>
              <a:rPr lang="zh-CN" altLang="zh-CN" dirty="0"/>
              <a:t>）管理编制财务报表采用的会计准则和相关会计制度发生变化。</a:t>
            </a:r>
            <a:endParaRPr lang="zh-CN" altLang="zh-CN" dirty="0"/>
          </a:p>
          <a:p>
            <a:pPr>
              <a:lnSpc>
                <a:spcPct val="150000"/>
              </a:lnSpc>
            </a:pPr>
            <a:r>
              <a:rPr lang="zh-CN" altLang="zh-CN" dirty="0"/>
              <a:t>出现上述第（</a:t>
            </a:r>
            <a:r>
              <a:rPr lang="en-US" altLang="zh-CN" dirty="0"/>
              <a:t>2</a:t>
            </a:r>
            <a:r>
              <a:rPr lang="zh-CN" altLang="zh-CN" dirty="0"/>
              <a:t>）种情况时，注册会计师也可以与被审计单位签订补充协议，原审计业务约定书继续有效。</a:t>
            </a:r>
            <a:endParaRPr lang="zh-CN" altLang="zh-CN" dirty="0"/>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699115" cy="4449374"/>
            <a:chOff x="946620" y="1670343"/>
            <a:chExt cx="10699115" cy="3208632"/>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0" name="TextBox 89"/>
            <p:cNvSpPr txBox="1"/>
            <p:nvPr/>
          </p:nvSpPr>
          <p:spPr>
            <a:xfrm>
              <a:off x="1583525" y="2210343"/>
              <a:ext cx="10062210" cy="2224776"/>
            </a:xfrm>
            <a:prstGeom prst="rect">
              <a:avLst/>
            </a:prstGeom>
            <a:noFill/>
          </p:spPr>
          <p:txBody>
            <a:bodyPr wrap="square" rtlCol="0">
              <a:spAutoFit/>
            </a:bodyPr>
            <a:lstStyle/>
            <a:p>
              <a:pPr indent="457200" fontAlgn="auto">
                <a:lnSpc>
                  <a:spcPct val="200000"/>
                </a:lnSpc>
                <a:extLst>
                  <a:ext uri="{35155182-B16C-46BC-9424-99874614C6A1}">
                    <wpsdc:indentchars xmlns:wpsdc="http://www.wps.cn/officeDocument/2017/drawingmlCustomData" val="200" checksum="59296752"/>
                  </a:ext>
                </a:extLst>
              </a:pP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计划审计工作是审计工作的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起点</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是审计工作中重要的环节之一。在审计业务开始时开展的初步业务活动是计划审计工作其中一项，首先完成业务承接评价表或业务保持评价表，并完成初步业务活动程序表，做出是否承接业务决定后签订审计业务约定书或连续审计中修改长期审计业务约定书条款的情况。</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1" name="TextBox 90"/>
            <p:cNvSpPr txBox="1"/>
            <p:nvPr/>
          </p:nvSpPr>
          <p:spPr>
            <a:xfrm>
              <a:off x="1583525" y="1697648"/>
              <a:ext cx="10062210" cy="492406"/>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一、计划审计工作概述</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86620" y="4013367"/>
              <a:ext cx="10060940" cy="865608"/>
            </a:xfrm>
            <a:prstGeom prst="rect">
              <a:avLst/>
            </a:prstGeom>
            <a:noFill/>
          </p:spPr>
          <p:txBody>
            <a:bodyPr wrap="square" rtlCol="0">
              <a:spAutoFit/>
            </a:bodyPr>
            <a:lstStyle/>
            <a:p>
              <a:pPr indent="457200">
                <a:lnSpc>
                  <a:spcPct val="200000"/>
                </a:lnSpc>
                <a:extLst>
                  <a:ext uri="{35155182-B16C-46BC-9424-99874614C6A1}">
                    <wpsdc:indentchars xmlns:wpsdc="http://www.wps.cn/officeDocument/2017/drawingmlCustomData" val="200" checksum="59296752"/>
                  </a:ext>
                </a:extLst>
              </a:pP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一般来说，计划审计工作包括：初步确定</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重要性水平</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；初步识别可能存在较高</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重大错报风险的领域</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；制定</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总体审计策略</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；制定</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具体审计计划</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等。</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2859166" cy="5199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764009" y="188595"/>
            <a:ext cx="8426086"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2163020"/>
            <a:chOff x="946620" y="1670343"/>
            <a:chExt cx="10153650" cy="2163020"/>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二、初步确定重要性水平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1754326"/>
            </a:xfrm>
            <a:prstGeom prst="rect">
              <a:avLst/>
            </a:prstGeom>
            <a:noFill/>
          </p:spPr>
          <p:txBody>
            <a:bodyPr wrap="square" rtlCol="0">
              <a:spAutoFit/>
            </a:bodyPr>
            <a:lstStyle/>
            <a:p>
              <a:pPr>
                <a:lnSpc>
                  <a:spcPct val="20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（一）重要性的含义</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重要性</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是指被审计单位会计报表中</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错报或漏报</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的严重程度，这一程度在特定环境下</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可能影响</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会计报表使用者的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判断或决策</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702718" y="4867199"/>
            <a:ext cx="9873044" cy="562783"/>
          </a:xfrm>
          <a:prstGeom prst="rect">
            <a:avLst/>
          </a:prstGeom>
          <a:noFill/>
        </p:spPr>
        <p:txBody>
          <a:bodyPr wrap="square" rtlCol="0">
            <a:spAutoFit/>
          </a:bodyPr>
          <a:lstStyle/>
          <a:p>
            <a:pPr>
              <a:lnSpc>
                <a:spcPct val="200000"/>
              </a:lnSpc>
            </a:pP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不同企业面临不同的环境，判断重要性的标准也不相同。</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89"/>
          <p:cNvSpPr txBox="1"/>
          <p:nvPr/>
        </p:nvSpPr>
        <p:spPr>
          <a:xfrm>
            <a:off x="1324229" y="3592310"/>
            <a:ext cx="9873044" cy="1200329"/>
          </a:xfrm>
          <a:prstGeom prst="rect">
            <a:avLst/>
          </a:prstGeom>
          <a:noFill/>
        </p:spPr>
        <p:txBody>
          <a:bodyPr wrap="square" rtlCol="0">
            <a:spAutoFit/>
          </a:bodyPr>
          <a:lstStyle/>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如果财务报表中的</a:t>
            </a:r>
            <a:r>
              <a:rPr lang="zh-CN" altLang="zh-CN"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某项错报或漏报足以改变或影响</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财务报表使用者的相关决策，则该项错报或漏报就是</a:t>
            </a:r>
            <a:r>
              <a:rPr lang="zh-CN" altLang="zh-CN"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重要的</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，否则就不重要。</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89"/>
          <p:cNvSpPr txBox="1"/>
          <p:nvPr/>
        </p:nvSpPr>
        <p:spPr>
          <a:xfrm>
            <a:off x="1729701" y="5450837"/>
            <a:ext cx="9873044" cy="646331"/>
          </a:xfrm>
          <a:prstGeom prst="rect">
            <a:avLst/>
          </a:prstGeom>
          <a:noFill/>
        </p:spPr>
        <p:txBody>
          <a:bodyPr wrap="square" rtlCol="0">
            <a:spAutoFit/>
          </a:bodyPr>
          <a:lstStyle/>
          <a:p>
            <a:pPr>
              <a:lnSpc>
                <a:spcPct val="200000"/>
              </a:lnSpc>
            </a:pP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因此，对重要性的评估需要注册会计师</a:t>
            </a:r>
            <a:r>
              <a:rPr lang="zh-CN" altLang="zh-CN"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运用职业判断</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P spid="14"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20894" y="1025874"/>
            <a:ext cx="10153650" cy="1661897"/>
            <a:chOff x="946620" y="1670343"/>
            <a:chExt cx="10153650" cy="1471524"/>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二、初步确定重要性水平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1062830"/>
            </a:xfrm>
            <a:prstGeom prst="rect">
              <a:avLst/>
            </a:prstGeom>
            <a:noFill/>
          </p:spPr>
          <p:txBody>
            <a:bodyPr wrap="square" rtlCol="0">
              <a:spAutoFit/>
            </a:bodyPr>
            <a:lstStyle/>
            <a:p>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zh-CN" b="1" dirty="0">
                  <a:solidFill>
                    <a:srgbClr val="F79646"/>
                  </a:solidFill>
                  <a:latin typeface="微软雅黑" panose="020B0503020204020204" pitchFamily="34" charset="-122"/>
                  <a:ea typeface="微软雅黑" panose="020B0503020204020204" pitchFamily="34" charset="-122"/>
                  <a:cs typeface="Lato Regular"/>
                </a:rPr>
                <a:t>计划阶段确定重要性水平</a:t>
              </a:r>
              <a:endParaRPr lang="zh-CN" altLang="zh-CN" b="1" dirty="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重要性</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水平</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是针对错报或漏报的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金额大小</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而言。重要性水平是一个</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经验值</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，注册会计师应当从</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数量和性质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两个方面考虑重要性水平。</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195727" y="2687771"/>
            <a:ext cx="9873044" cy="3831818"/>
          </a:xfrm>
          <a:prstGeom prst="rect">
            <a:avLst/>
          </a:prstGeom>
          <a:noFill/>
        </p:spPr>
        <p:txBody>
          <a:bodyPr wrap="square" rtlCol="0">
            <a:spAutoFit/>
          </a:bodyPr>
          <a:lstStyle/>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从</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数量方面</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考虑</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审计过程中，注册会计师应当考虑</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财务报表层次和各类交易、账户余额、列报</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认定层次的重要性水平。</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）财务报表层次的重要性水平 </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会计师往往根据所在会计师事务所的惯例及自己的经验，考虑重要性水平</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通常</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先选择一个</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恰当的基准</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，再选用适当的百分比</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乘以该基准</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，从而得出财务报表层次的重要性水平</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实务中，可以采用确定财务报表层次</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重要性水平的基准</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，如</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总资产、净资产、销售收入、费用总额、毛利、净利润</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等。</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20894" y="1025873"/>
            <a:ext cx="10153650" cy="1335974"/>
            <a:chOff x="946620" y="1670343"/>
            <a:chExt cx="10153650" cy="1182936"/>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二、初步确定重要性水平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774242"/>
            </a:xfrm>
            <a:prstGeom prst="rect">
              <a:avLst/>
            </a:prstGeom>
            <a:noFill/>
          </p:spPr>
          <p:txBody>
            <a:bodyPr wrap="square" rtlCol="0">
              <a:spAutoFit/>
            </a:bodyPr>
            <a:lstStyle/>
            <a:p>
              <a:pPr>
                <a:lnSpc>
                  <a:spcPct val="15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zh-CN" b="1" dirty="0">
                  <a:solidFill>
                    <a:srgbClr val="F79646"/>
                  </a:solidFill>
                  <a:latin typeface="微软雅黑" panose="020B0503020204020204" pitchFamily="34" charset="-122"/>
                  <a:ea typeface="微软雅黑" panose="020B0503020204020204" pitchFamily="34" charset="-122"/>
                  <a:cs typeface="Lato Regular"/>
                </a:rPr>
                <a:t>计划阶段确定重要性</a:t>
              </a:r>
              <a:r>
                <a:rPr lang="zh-CN" altLang="zh-CN" b="1" dirty="0" smtClean="0">
                  <a:solidFill>
                    <a:srgbClr val="F79646"/>
                  </a:solidFill>
                  <a:latin typeface="微软雅黑" panose="020B0503020204020204" pitchFamily="34" charset="-122"/>
                  <a:ea typeface="微软雅黑" panose="020B0503020204020204" pitchFamily="34" charset="-122"/>
                  <a:cs typeface="Lato Regular"/>
                </a:rPr>
                <a:t>水平</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从</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数量方面</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考虑</a:t>
              </a:r>
              <a:endParaRPr lang="zh-CN" altLang="zh-CN" b="1" dirty="0">
                <a:solidFill>
                  <a:srgbClr val="F79646"/>
                </a:solidFill>
                <a:latin typeface="微软雅黑" panose="020B0503020204020204" pitchFamily="34" charset="-122"/>
                <a:ea typeface="微软雅黑" panose="020B0503020204020204" pitchFamily="34" charset="-122"/>
                <a:cs typeface="Lato Regular"/>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279332" y="2348880"/>
            <a:ext cx="9873044" cy="4247317"/>
          </a:xfrm>
          <a:prstGeom prst="rect">
            <a:avLst/>
          </a:prstGeom>
          <a:noFill/>
        </p:spPr>
        <p:txBody>
          <a:bodyPr wrap="square" rtlCol="0">
            <a:spAutoFit/>
          </a:bodyPr>
          <a:lstStyle/>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）财务报表层次的重要性水平 </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确定恰当的基准后，注册会计师通常运用职业判断选择合理百分比，据以确定重要性水平</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具体</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有两种方法：</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固定比率法，变动比率法</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①</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固定</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比率</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法</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即</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在选定判断基础后，乘以一个固定百分比。这个百分比是一个参考值，世界各国都没有规定具体数值。</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②</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变动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比率</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法</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即</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根据</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资产总额或营业收入两者中较大</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的一项确定一个百分比。百分比根据被审计单位规模不同而不同，规模越大，一般比率越小。</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实务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中主要采用固定比率法</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910630" y="1052736"/>
          <a:ext cx="9505056" cy="3754704"/>
        </p:xfrm>
        <a:graphic>
          <a:graphicData uri="http://schemas.openxmlformats.org/drawingml/2006/table">
            <a:tbl>
              <a:tblPr firstRow="1" firstCol="1" bandRow="1">
                <a:tableStyleId>{5C22544A-7EE6-4342-B048-85BDC9FD1C3A}</a:tableStyleId>
              </a:tblPr>
              <a:tblGrid>
                <a:gridCol w="2142185"/>
                <a:gridCol w="2382444"/>
                <a:gridCol w="2380765"/>
                <a:gridCol w="2599662"/>
              </a:tblGrid>
              <a:tr h="936289">
                <a:tc>
                  <a:txBody>
                    <a:bodyPr/>
                    <a:lstStyle/>
                    <a:p>
                      <a:pPr algn="ctr">
                        <a:spcAft>
                          <a:spcPts val="0"/>
                        </a:spcAft>
                      </a:pPr>
                      <a:r>
                        <a:rPr lang="en-US" sz="1800" kern="100" dirty="0">
                          <a:effectLst/>
                        </a:rPr>
                        <a:t>1</a:t>
                      </a:r>
                      <a:r>
                        <a:rPr lang="zh-CN" sz="1800" kern="100" dirty="0">
                          <a:effectLst/>
                        </a:rPr>
                        <a:t>判断基准</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800" kern="100" dirty="0">
                          <a:effectLst/>
                        </a:rPr>
                        <a:t>2</a:t>
                      </a:r>
                      <a:r>
                        <a:rPr lang="zh-CN" sz="1800" kern="100" dirty="0">
                          <a:effectLst/>
                        </a:rPr>
                        <a:t>固定百分比</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800" kern="100" dirty="0">
                          <a:effectLst/>
                        </a:rPr>
                        <a:t>3</a:t>
                      </a:r>
                      <a:r>
                        <a:rPr lang="zh-CN" sz="1800" kern="100" dirty="0">
                          <a:effectLst/>
                        </a:rPr>
                        <a:t>重要性水平</a:t>
                      </a:r>
                      <a:r>
                        <a:rPr lang="en-US" sz="1800" kern="100" dirty="0">
                          <a:effectLst/>
                        </a:rPr>
                        <a:t> = 1</a:t>
                      </a:r>
                      <a:r>
                        <a:rPr lang="zh-CN" sz="1800" kern="100" dirty="0">
                          <a:effectLst/>
                        </a:rPr>
                        <a:t>×</a:t>
                      </a:r>
                      <a:r>
                        <a:rPr lang="en-US" sz="1800" kern="100" dirty="0">
                          <a:effectLst/>
                        </a:rPr>
                        <a:t>2</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800" kern="100" dirty="0">
                          <a:effectLst/>
                        </a:rPr>
                        <a:t>备注</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tc>
              </a:tr>
              <a:tr h="1003164">
                <a:tc>
                  <a:txBody>
                    <a:bodyPr/>
                    <a:lstStyle/>
                    <a:p>
                      <a:pPr algn="ctr">
                        <a:spcAft>
                          <a:spcPts val="0"/>
                        </a:spcAft>
                      </a:pPr>
                      <a:r>
                        <a:rPr lang="zh-CN" sz="1800" kern="100" dirty="0">
                          <a:effectLst/>
                        </a:rPr>
                        <a:t>税前净利润</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800" kern="100" dirty="0">
                          <a:effectLst/>
                        </a:rPr>
                        <a:t>5% </a:t>
                      </a:r>
                      <a:r>
                        <a:rPr lang="zh-CN" sz="1800" kern="100" dirty="0">
                          <a:effectLst/>
                        </a:rPr>
                        <a:t>～</a:t>
                      </a:r>
                      <a:r>
                        <a:rPr lang="en-US" sz="1800" kern="100" dirty="0">
                          <a:effectLst/>
                        </a:rPr>
                        <a:t>10%</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800" kern="100" dirty="0">
                          <a:effectLst/>
                        </a:rPr>
                        <a:t> </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800" kern="100" dirty="0">
                          <a:effectLst/>
                        </a:rPr>
                        <a:t>净利润较小时采用</a:t>
                      </a:r>
                      <a:r>
                        <a:rPr lang="en-US" sz="1800" kern="100" dirty="0">
                          <a:effectLst/>
                        </a:rPr>
                        <a:t>5%</a:t>
                      </a:r>
                      <a:r>
                        <a:rPr lang="zh-CN" sz="1800" kern="100" dirty="0">
                          <a:effectLst/>
                        </a:rPr>
                        <a:t>，较大时可用</a:t>
                      </a:r>
                      <a:r>
                        <a:rPr lang="en-US" sz="1800" kern="100" dirty="0">
                          <a:effectLst/>
                        </a:rPr>
                        <a:t>10%</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tc>
              </a:tr>
              <a:tr h="535021">
                <a:tc>
                  <a:txBody>
                    <a:bodyPr/>
                    <a:lstStyle/>
                    <a:p>
                      <a:pPr marL="0" algn="ctr" defTabSz="914400" rtl="0" eaLnBrk="1" latinLnBrk="0" hangingPunct="1">
                        <a:spcAft>
                          <a:spcPts val="0"/>
                        </a:spcAft>
                      </a:pPr>
                      <a:r>
                        <a:rPr lang="zh-CN" sz="1800" b="1" kern="100" dirty="0">
                          <a:solidFill>
                            <a:schemeClr val="lt1"/>
                          </a:solidFill>
                          <a:effectLst/>
                          <a:latin typeface="+mn-lt"/>
                          <a:ea typeface="+mn-ea"/>
                          <a:cs typeface="+mn-cs"/>
                        </a:rPr>
                        <a:t>资产总额</a:t>
                      </a:r>
                      <a:endParaRPr lang="zh-CN" sz="1800" b="1" kern="100" dirty="0">
                        <a:solidFill>
                          <a:schemeClr val="lt1"/>
                        </a:solidFill>
                        <a:effectLst/>
                        <a:latin typeface="+mn-lt"/>
                        <a:ea typeface="+mn-ea"/>
                        <a:cs typeface="+mn-cs"/>
                      </a:endParaRPr>
                    </a:p>
                  </a:txBody>
                  <a:tcPr marL="68580" marR="68580" marT="0" marB="0"/>
                </a:tc>
                <a:tc>
                  <a:txBody>
                    <a:bodyPr/>
                    <a:lstStyle/>
                    <a:p>
                      <a:pPr algn="ctr">
                        <a:spcAft>
                          <a:spcPts val="0"/>
                        </a:spcAft>
                      </a:pPr>
                      <a:r>
                        <a:rPr lang="en-US" sz="1800" kern="100">
                          <a:effectLst/>
                        </a:rPr>
                        <a:t>0.5% </a:t>
                      </a:r>
                      <a:r>
                        <a:rPr lang="zh-CN" sz="1800" kern="100">
                          <a:effectLst/>
                        </a:rPr>
                        <a:t>～</a:t>
                      </a:r>
                      <a:r>
                        <a:rPr lang="en-US" sz="1800" kern="100">
                          <a:effectLst/>
                        </a:rPr>
                        <a:t>1%</a:t>
                      </a:r>
                      <a:endParaRPr lang="zh-CN" sz="1800" kern="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800" kern="100">
                          <a:effectLst/>
                        </a:rPr>
                        <a:t> </a:t>
                      </a:r>
                      <a:endParaRPr lang="zh-CN" sz="1800" kern="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800" kern="100" dirty="0">
                          <a:effectLst/>
                        </a:rPr>
                        <a:t> </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r h="640115">
                <a:tc>
                  <a:txBody>
                    <a:bodyPr/>
                    <a:lstStyle/>
                    <a:p>
                      <a:pPr marL="0" algn="ctr" defTabSz="914400" rtl="0" eaLnBrk="1" latinLnBrk="0" hangingPunct="1">
                        <a:spcAft>
                          <a:spcPts val="0"/>
                        </a:spcAft>
                      </a:pPr>
                      <a:r>
                        <a:rPr lang="zh-CN" sz="1800" b="1" kern="100" dirty="0">
                          <a:solidFill>
                            <a:schemeClr val="lt1"/>
                          </a:solidFill>
                          <a:effectLst/>
                          <a:latin typeface="+mn-lt"/>
                          <a:ea typeface="+mn-ea"/>
                          <a:cs typeface="+mn-cs"/>
                        </a:rPr>
                        <a:t>净资产</a:t>
                      </a:r>
                      <a:endParaRPr lang="zh-CN" sz="1800" b="1" kern="100" dirty="0">
                        <a:solidFill>
                          <a:schemeClr val="lt1"/>
                        </a:solidFill>
                        <a:effectLst/>
                        <a:latin typeface="+mn-lt"/>
                        <a:ea typeface="+mn-ea"/>
                        <a:cs typeface="+mn-cs"/>
                      </a:endParaRPr>
                    </a:p>
                  </a:txBody>
                  <a:tcPr marL="68580" marR="68580" marT="0" marB="0"/>
                </a:tc>
                <a:tc>
                  <a:txBody>
                    <a:bodyPr/>
                    <a:lstStyle/>
                    <a:p>
                      <a:pPr algn="ctr">
                        <a:spcAft>
                          <a:spcPts val="0"/>
                        </a:spcAft>
                      </a:pPr>
                      <a:r>
                        <a:rPr lang="en-US" sz="1800" kern="100">
                          <a:effectLst/>
                        </a:rPr>
                        <a:t>1%</a:t>
                      </a:r>
                      <a:endParaRPr lang="zh-CN" sz="1800" kern="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800" kern="100">
                          <a:effectLst/>
                        </a:rPr>
                        <a:t> </a:t>
                      </a:r>
                      <a:endParaRPr lang="zh-CN" sz="1800" kern="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800" kern="100" dirty="0">
                          <a:effectLst/>
                        </a:rPr>
                        <a:t> </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r h="640115">
                <a:tc>
                  <a:txBody>
                    <a:bodyPr/>
                    <a:lstStyle/>
                    <a:p>
                      <a:pPr marL="0" algn="ctr" defTabSz="914400" rtl="0" eaLnBrk="1" latinLnBrk="0" hangingPunct="1">
                        <a:spcAft>
                          <a:spcPts val="0"/>
                        </a:spcAft>
                      </a:pPr>
                      <a:r>
                        <a:rPr lang="zh-CN" sz="1800" b="1" kern="100" dirty="0">
                          <a:solidFill>
                            <a:schemeClr val="lt1"/>
                          </a:solidFill>
                          <a:effectLst/>
                          <a:latin typeface="+mn-lt"/>
                          <a:ea typeface="+mn-ea"/>
                          <a:cs typeface="+mn-cs"/>
                        </a:rPr>
                        <a:t>营业收入</a:t>
                      </a:r>
                      <a:endParaRPr lang="zh-CN" sz="1800" b="1" kern="100" dirty="0">
                        <a:solidFill>
                          <a:schemeClr val="lt1"/>
                        </a:solidFill>
                        <a:effectLst/>
                        <a:latin typeface="+mn-lt"/>
                        <a:ea typeface="+mn-ea"/>
                        <a:cs typeface="+mn-cs"/>
                      </a:endParaRPr>
                    </a:p>
                  </a:txBody>
                  <a:tcPr marL="68580" marR="68580" marT="0" marB="0"/>
                </a:tc>
                <a:tc>
                  <a:txBody>
                    <a:bodyPr/>
                    <a:lstStyle/>
                    <a:p>
                      <a:pPr algn="ctr">
                        <a:spcAft>
                          <a:spcPts val="0"/>
                        </a:spcAft>
                      </a:pPr>
                      <a:r>
                        <a:rPr lang="en-US" sz="1800" kern="100">
                          <a:effectLst/>
                        </a:rPr>
                        <a:t>0.5% </a:t>
                      </a:r>
                      <a:r>
                        <a:rPr lang="zh-CN" sz="1800" kern="100">
                          <a:effectLst/>
                        </a:rPr>
                        <a:t>～</a:t>
                      </a:r>
                      <a:r>
                        <a:rPr lang="en-US" sz="1800" kern="100">
                          <a:effectLst/>
                        </a:rPr>
                        <a:t>1%</a:t>
                      </a:r>
                      <a:endParaRPr lang="zh-CN" sz="1800" kern="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800" kern="100">
                          <a:effectLst/>
                        </a:rPr>
                        <a:t> </a:t>
                      </a:r>
                      <a:endParaRPr lang="zh-CN" sz="1800" kern="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800" kern="100" dirty="0">
                          <a:effectLst/>
                        </a:rPr>
                        <a:t> </a:t>
                      </a:r>
                      <a:endParaRPr lang="zh-CN" sz="1800" kern="100" dirty="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bl>
          </a:graphicData>
        </a:graphic>
      </p:graphicFrame>
      <p:sp>
        <p:nvSpPr>
          <p:cNvPr id="5" name="文本框 4"/>
          <p:cNvSpPr txBox="1"/>
          <p:nvPr/>
        </p:nvSpPr>
        <p:spPr>
          <a:xfrm>
            <a:off x="2638822" y="476672"/>
            <a:ext cx="5472608" cy="369332"/>
          </a:xfrm>
          <a:prstGeom prst="rect">
            <a:avLst/>
          </a:prstGeom>
          <a:noFill/>
        </p:spPr>
        <p:txBody>
          <a:bodyPr wrap="square" rtlCol="0">
            <a:spAutoFit/>
          </a:bodyPr>
          <a:lstStyle/>
          <a:p>
            <a:pPr algn="ctr"/>
            <a:r>
              <a:rPr lang="zh-CN" altLang="zh-CN" b="1" dirty="0"/>
              <a:t>判断重要性水平的参考值</a:t>
            </a:r>
            <a:endParaRPr lang="zh-CN" altLang="en-US" dirty="0"/>
          </a:p>
        </p:txBody>
      </p:sp>
      <p:sp>
        <p:nvSpPr>
          <p:cNvPr id="6" name="文本框 5"/>
          <p:cNvSpPr txBox="1"/>
          <p:nvPr/>
        </p:nvSpPr>
        <p:spPr>
          <a:xfrm>
            <a:off x="1126654" y="5013176"/>
            <a:ext cx="9289032" cy="1200329"/>
          </a:xfrm>
          <a:prstGeom prst="rect">
            <a:avLst/>
          </a:prstGeom>
          <a:noFill/>
        </p:spPr>
        <p:txBody>
          <a:bodyPr wrap="square" rtlCol="0">
            <a:spAutoFit/>
          </a:bodyPr>
          <a:lstStyle/>
          <a:p>
            <a:pPr>
              <a:lnSpc>
                <a:spcPct val="200000"/>
              </a:lnSpc>
            </a:pPr>
            <a:r>
              <a:rPr lang="zh-CN" altLang="zh-CN" b="1" dirty="0"/>
              <a:t>财务报表层次重要性水平的选取：如果同一期间各报表的重要性水平不同，注册会计师应当</a:t>
            </a:r>
            <a:r>
              <a:rPr lang="zh-CN" altLang="zh-CN" b="1" dirty="0">
                <a:solidFill>
                  <a:srgbClr val="FF0000"/>
                </a:solidFill>
              </a:rPr>
              <a:t>取其最低者</a:t>
            </a:r>
            <a:r>
              <a:rPr lang="zh-CN" altLang="zh-CN" b="1" dirty="0"/>
              <a:t>作为会计报表层次的重要性水平。</a:t>
            </a:r>
            <a:endParaRPr lang="zh-CN" altLang="zh-CN" b="1" dirty="0"/>
          </a:p>
        </p:txBody>
      </p:sp>
    </p:spTree>
  </p:cSld>
  <p:clrMapOvr>
    <a:masterClrMapping/>
  </p:clrMapOvr>
  <p:transition spd="slow" advTm="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67671" cy="2698324"/>
            <a:chOff x="946620" y="1670343"/>
            <a:chExt cx="10167671" cy="2698324"/>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【工作实例】</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96911" y="2246291"/>
              <a:ext cx="9517380" cy="2122376"/>
            </a:xfrm>
            <a:prstGeom prst="rect">
              <a:avLst/>
            </a:prstGeom>
            <a:noFill/>
          </p:spPr>
          <p:txBody>
            <a:bodyPr wrap="square" rtlCol="0">
              <a:spAutoFit/>
            </a:bodyPr>
            <a:lstStyle/>
            <a:p>
              <a:pPr>
                <a:lnSpc>
                  <a:spcPct val="150000"/>
                </a:lnSpc>
              </a:pPr>
              <a:r>
                <a:rPr lang="zh-CN" altLang="zh-CN" dirty="0"/>
                <a:t>明利会计师事务所承接了某上市公司</a:t>
              </a:r>
              <a:r>
                <a:rPr lang="en-US" altLang="zh-CN" dirty="0"/>
                <a:t>2016</a:t>
              </a:r>
              <a:r>
                <a:rPr lang="zh-CN" altLang="zh-CN" dirty="0"/>
                <a:t>年的会计报表审计业务，派出了注册会计师江林进入公司进行审计，注册会计师分别采用按资产总额</a:t>
              </a:r>
              <a:r>
                <a:rPr lang="en-US" altLang="zh-CN" dirty="0"/>
                <a:t>1000</a:t>
              </a:r>
              <a:r>
                <a:rPr lang="zh-CN" altLang="zh-CN" dirty="0"/>
                <a:t>万元的</a:t>
              </a:r>
              <a:r>
                <a:rPr lang="en-US" altLang="zh-CN" dirty="0"/>
                <a:t>5‰</a:t>
              </a:r>
              <a:r>
                <a:rPr lang="zh-CN" altLang="zh-CN" dirty="0"/>
                <a:t>计算了资产负债表的重要性水平，按净利润</a:t>
              </a:r>
              <a:r>
                <a:rPr lang="en-US" altLang="zh-CN" dirty="0"/>
                <a:t>100</a:t>
              </a:r>
              <a:r>
                <a:rPr lang="zh-CN" altLang="zh-CN" dirty="0"/>
                <a:t>万元的</a:t>
              </a:r>
              <a:r>
                <a:rPr lang="en-US" altLang="zh-CN" dirty="0"/>
                <a:t>10%</a:t>
              </a:r>
              <a:r>
                <a:rPr lang="zh-CN" altLang="zh-CN" dirty="0"/>
                <a:t>计算了利润表的重要性水平，则其最终应取（</a:t>
              </a:r>
              <a:r>
                <a:rPr lang="en-US" altLang="zh-CN" dirty="0"/>
                <a:t>    </a:t>
              </a:r>
              <a:r>
                <a:rPr lang="zh-CN" altLang="zh-CN" dirty="0"/>
                <a:t>）作为会计报表的重要性水平。</a:t>
              </a:r>
              <a:endParaRPr lang="zh-CN" altLang="zh-CN" dirty="0"/>
            </a:p>
            <a:p>
              <a:pPr>
                <a:lnSpc>
                  <a:spcPct val="150000"/>
                </a:lnSpc>
              </a:pPr>
              <a:r>
                <a:rPr lang="en-US" altLang="zh-CN" dirty="0"/>
                <a:t>A.10</a:t>
              </a:r>
              <a:r>
                <a:rPr lang="zh-CN" altLang="zh-CN" dirty="0"/>
                <a:t>万</a:t>
              </a:r>
              <a:r>
                <a:rPr lang="en-US" altLang="zh-CN" dirty="0"/>
                <a:t>           B.5</a:t>
              </a:r>
              <a:r>
                <a:rPr lang="zh-CN" altLang="zh-CN" dirty="0"/>
                <a:t>万</a:t>
              </a:r>
              <a:r>
                <a:rPr lang="en-US" altLang="zh-CN" dirty="0"/>
                <a:t>             C.7.5</a:t>
              </a:r>
              <a:r>
                <a:rPr lang="zh-CN" altLang="zh-CN" dirty="0"/>
                <a:t>万</a:t>
              </a:r>
              <a:r>
                <a:rPr lang="en-US" altLang="zh-CN" dirty="0"/>
                <a:t>            D.0</a:t>
              </a:r>
              <a:r>
                <a:rPr lang="zh-CN" altLang="zh-CN" dirty="0"/>
                <a:t>万</a:t>
              </a:r>
              <a:endParaRPr lang="zh-CN" altLang="zh-CN" dirty="0"/>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9"/>
          <p:cNvSpPr txBox="1"/>
          <p:nvPr/>
        </p:nvSpPr>
        <p:spPr>
          <a:xfrm>
            <a:off x="1331829" y="4365104"/>
            <a:ext cx="9517380" cy="1754326"/>
          </a:xfrm>
          <a:prstGeom prst="rect">
            <a:avLst/>
          </a:prstGeom>
          <a:noFill/>
        </p:spPr>
        <p:txBody>
          <a:bodyPr wrap="square" rtlCol="0">
            <a:spAutoFit/>
          </a:bodyPr>
          <a:lstStyle/>
          <a:p>
            <a:pPr>
              <a:lnSpc>
                <a:spcPct val="150000"/>
              </a:lnSpc>
            </a:pPr>
            <a:r>
              <a:rPr lang="zh-CN" altLang="zh-CN" b="1" dirty="0"/>
              <a:t>【解析】</a:t>
            </a:r>
            <a:r>
              <a:rPr lang="zh-CN" altLang="zh-CN" dirty="0"/>
              <a:t>按资产总额计算重要性水平</a:t>
            </a:r>
            <a:r>
              <a:rPr lang="en-US" altLang="zh-CN" dirty="0"/>
              <a:t> = 1000</a:t>
            </a:r>
            <a:r>
              <a:rPr lang="zh-CN" altLang="zh-CN" dirty="0"/>
              <a:t>万 ×</a:t>
            </a:r>
            <a:r>
              <a:rPr lang="en-US" altLang="zh-CN" dirty="0"/>
              <a:t> 5</a:t>
            </a:r>
            <a:r>
              <a:rPr lang="zh-CN" altLang="zh-CN" dirty="0"/>
              <a:t>‰</a:t>
            </a:r>
            <a:r>
              <a:rPr lang="en-US" altLang="zh-CN" dirty="0"/>
              <a:t> = 5</a:t>
            </a:r>
            <a:r>
              <a:rPr lang="zh-CN" altLang="zh-CN" dirty="0"/>
              <a:t>万</a:t>
            </a:r>
            <a:endParaRPr lang="zh-CN" altLang="zh-CN" dirty="0"/>
          </a:p>
          <a:p>
            <a:pPr>
              <a:lnSpc>
                <a:spcPct val="150000"/>
              </a:lnSpc>
            </a:pPr>
            <a:r>
              <a:rPr lang="en-US" altLang="zh-CN" dirty="0"/>
              <a:t>         </a:t>
            </a:r>
            <a:r>
              <a:rPr lang="zh-CN" altLang="zh-CN" dirty="0"/>
              <a:t>按净利润计算重要性水平</a:t>
            </a:r>
            <a:r>
              <a:rPr lang="en-US" altLang="zh-CN" dirty="0"/>
              <a:t> = 100</a:t>
            </a:r>
            <a:r>
              <a:rPr lang="zh-CN" altLang="zh-CN" dirty="0"/>
              <a:t>万 ×</a:t>
            </a:r>
            <a:r>
              <a:rPr lang="en-US" altLang="zh-CN" dirty="0"/>
              <a:t> 10%  = 10</a:t>
            </a:r>
            <a:r>
              <a:rPr lang="zh-CN" altLang="zh-CN" dirty="0"/>
              <a:t>万</a:t>
            </a:r>
            <a:endParaRPr lang="zh-CN" altLang="zh-CN" dirty="0"/>
          </a:p>
          <a:p>
            <a:pPr>
              <a:lnSpc>
                <a:spcPct val="150000"/>
              </a:lnSpc>
            </a:pPr>
            <a:r>
              <a:rPr lang="zh-CN" altLang="zh-CN" dirty="0"/>
              <a:t>因如果同一期间各报表的重要性水平不同，注册会计师应当取其</a:t>
            </a:r>
            <a:r>
              <a:rPr lang="zh-CN" altLang="zh-CN" b="1" dirty="0">
                <a:solidFill>
                  <a:srgbClr val="FF0000"/>
                </a:solidFill>
              </a:rPr>
              <a:t>最低者</a:t>
            </a:r>
            <a:r>
              <a:rPr lang="zh-CN" altLang="zh-CN" dirty="0"/>
              <a:t>作为会计报表层次的重要性水平，故应选择</a:t>
            </a:r>
            <a:r>
              <a:rPr lang="en-US" altLang="zh-CN" dirty="0"/>
              <a:t>5</a:t>
            </a:r>
            <a:r>
              <a:rPr lang="zh-CN" altLang="zh-CN" dirty="0"/>
              <a:t>万作为重要性水平，选择</a:t>
            </a:r>
            <a:r>
              <a:rPr lang="en-US" altLang="zh-CN" dirty="0"/>
              <a:t>B</a:t>
            </a:r>
            <a:r>
              <a:rPr lang="zh-CN" altLang="zh-CN" dirty="0"/>
              <a:t>答案。</a:t>
            </a:r>
            <a:endParaRPr lang="zh-CN" altLang="zh-CN" dirty="0"/>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in)">
                                      <p:cBhvr>
                                        <p:cTn id="3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20894" y="1025873"/>
            <a:ext cx="10153650" cy="1335974"/>
            <a:chOff x="946620" y="1670343"/>
            <a:chExt cx="10153650" cy="1182936"/>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二、初步确定重要性水平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774242"/>
            </a:xfrm>
            <a:prstGeom prst="rect">
              <a:avLst/>
            </a:prstGeom>
            <a:noFill/>
          </p:spPr>
          <p:txBody>
            <a:bodyPr wrap="square" rtlCol="0">
              <a:spAutoFit/>
            </a:bodyPr>
            <a:lstStyle/>
            <a:p>
              <a:pPr>
                <a:lnSpc>
                  <a:spcPct val="15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zh-CN" b="1" dirty="0">
                  <a:solidFill>
                    <a:srgbClr val="F79646"/>
                  </a:solidFill>
                  <a:latin typeface="微软雅黑" panose="020B0503020204020204" pitchFamily="34" charset="-122"/>
                  <a:ea typeface="微软雅黑" panose="020B0503020204020204" pitchFamily="34" charset="-122"/>
                  <a:cs typeface="Lato Regular"/>
                </a:rPr>
                <a:t>计划阶段确定重要性</a:t>
              </a:r>
              <a:r>
                <a:rPr lang="zh-CN" altLang="zh-CN" b="1" dirty="0" smtClean="0">
                  <a:solidFill>
                    <a:srgbClr val="F79646"/>
                  </a:solidFill>
                  <a:latin typeface="微软雅黑" panose="020B0503020204020204" pitchFamily="34" charset="-122"/>
                  <a:ea typeface="微软雅黑" panose="020B0503020204020204" pitchFamily="34" charset="-122"/>
                  <a:cs typeface="Lato Regular"/>
                </a:rPr>
                <a:t>水平</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从</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数量方面</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考虑</a:t>
              </a:r>
              <a:endParaRPr lang="zh-CN" altLang="zh-CN" b="1" dirty="0">
                <a:solidFill>
                  <a:srgbClr val="F79646"/>
                </a:solidFill>
                <a:latin typeface="微软雅黑" panose="020B0503020204020204" pitchFamily="34" charset="-122"/>
                <a:ea typeface="微软雅黑" panose="020B0503020204020204" pitchFamily="34" charset="-122"/>
                <a:cs typeface="Lato Regular"/>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279332" y="2348880"/>
            <a:ext cx="9873044" cy="4247317"/>
          </a:xfrm>
          <a:prstGeom prst="rect">
            <a:avLst/>
          </a:prstGeom>
          <a:noFill/>
        </p:spPr>
        <p:txBody>
          <a:bodyPr wrap="square" rtlCol="0">
            <a:spAutoFit/>
          </a:bodyPr>
          <a:lstStyle/>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）各类交易、账户余额、列报认定层次的重要性水平 </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各</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类交易、账户余额、列报认定层次的重要性水平称为</a:t>
            </a:r>
            <a:r>
              <a:rPr lang="en-US"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可容忍错报</a:t>
            </a:r>
            <a:r>
              <a:rPr lang="en-US"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可</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容忍错报的确定以注册会计师对财务报表层次重要性水平的初步评估为基础。它是在不导致财务报表存在重大错报的情况下，注册会计师对各类交易、账户余额、列报确定的可接受的最大错报。</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确定各类交易、账户余额、列报认定层次的重要性水平时，注册会计师应当考虑以下主要因素：</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①</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各</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类交易、账户余额、列报的性质及错报的可能性；</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②</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各</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类交易、账户余额、列报的重要性水平与财务报表层次重要性水平的关系。</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7" y="2313153"/>
            <a:ext cx="12188825" cy="2339010"/>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TextBox 64"/>
          <p:cNvSpPr>
            <a:spLocks noChangeArrowheads="1"/>
          </p:cNvSpPr>
          <p:nvPr/>
        </p:nvSpPr>
        <p:spPr bwMode="auto">
          <a:xfrm>
            <a:off x="5114059" y="3020993"/>
            <a:ext cx="433965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0000"/>
              </a:lnSpc>
            </a:pPr>
            <a:r>
              <a:rPr lang="zh-CN" altLang="en-US" sz="5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计划审计工作</a:t>
            </a:r>
            <a:endPar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5046" y="2834585"/>
            <a:ext cx="0" cy="12961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520" y="2874328"/>
            <a:ext cx="3549015" cy="1216660"/>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文本框 4"/>
          <p:cNvSpPr txBox="1"/>
          <p:nvPr/>
        </p:nvSpPr>
        <p:spPr>
          <a:xfrm>
            <a:off x="653287" y="3067684"/>
            <a:ext cx="3549015" cy="829945"/>
          </a:xfrm>
          <a:prstGeom prst="rect">
            <a:avLst/>
          </a:prstGeom>
          <a:noFill/>
        </p:spPr>
        <p:txBody>
          <a:bodyPr wrap="square" rtlCol="0">
            <a:spAutoFit/>
          </a:bodyPr>
          <a:lstStyle/>
          <a:p>
            <a:pPr algn="ctr"/>
            <a:r>
              <a:rPr lang="zh-CN" altLang="en-US" sz="4800" b="1" dirty="0" smtClean="0">
                <a:solidFill>
                  <a:schemeClr val="bg1"/>
                </a:solidFill>
              </a:rPr>
              <a:t>项目四</a:t>
            </a:r>
            <a:endParaRPr lang="zh-CN" altLang="en-US" sz="4800" b="1" dirty="0">
              <a:solidFill>
                <a:schemeClr val="bg1"/>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20894" y="1025873"/>
            <a:ext cx="10153650" cy="1335974"/>
            <a:chOff x="946620" y="1670343"/>
            <a:chExt cx="10153650" cy="1182936"/>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二、初步确定重要性水平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774242"/>
            </a:xfrm>
            <a:prstGeom prst="rect">
              <a:avLst/>
            </a:prstGeom>
            <a:noFill/>
          </p:spPr>
          <p:txBody>
            <a:bodyPr wrap="square" rtlCol="0">
              <a:spAutoFit/>
            </a:bodyPr>
            <a:lstStyle/>
            <a:p>
              <a:pPr>
                <a:lnSpc>
                  <a:spcPct val="15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zh-CN" b="1" dirty="0">
                  <a:solidFill>
                    <a:srgbClr val="F79646"/>
                  </a:solidFill>
                  <a:latin typeface="微软雅黑" panose="020B0503020204020204" pitchFamily="34" charset="-122"/>
                  <a:ea typeface="微软雅黑" panose="020B0503020204020204" pitchFamily="34" charset="-122"/>
                  <a:cs typeface="Lato Regular"/>
                </a:rPr>
                <a:t>计划阶段确定重要性</a:t>
              </a:r>
              <a:r>
                <a:rPr lang="zh-CN" altLang="zh-CN" b="1" dirty="0" smtClean="0">
                  <a:solidFill>
                    <a:srgbClr val="F79646"/>
                  </a:solidFill>
                  <a:latin typeface="微软雅黑" panose="020B0503020204020204" pitchFamily="34" charset="-122"/>
                  <a:ea typeface="微软雅黑" panose="020B0503020204020204" pitchFamily="34" charset="-122"/>
                  <a:cs typeface="Lato Regular"/>
                </a:rPr>
                <a:t>水平</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从</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数量方面</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考虑</a:t>
              </a:r>
              <a:endParaRPr lang="zh-CN" altLang="zh-CN" b="1" dirty="0">
                <a:solidFill>
                  <a:srgbClr val="F79646"/>
                </a:solidFill>
                <a:latin typeface="微软雅黑" panose="020B0503020204020204" pitchFamily="34" charset="-122"/>
                <a:ea typeface="微软雅黑" panose="020B0503020204020204" pitchFamily="34" charset="-122"/>
                <a:cs typeface="Lato Regular"/>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279332" y="2348880"/>
            <a:ext cx="9873044" cy="4662815"/>
          </a:xfrm>
          <a:prstGeom prst="rect">
            <a:avLst/>
          </a:prstGeom>
          <a:noFill/>
        </p:spPr>
        <p:txBody>
          <a:bodyPr wrap="square" rtlCol="0">
            <a:spAutoFit/>
          </a:bodyPr>
          <a:lstStyle/>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）各类交易、账户余额、列报认定层次的重要性水平 </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各</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类交易、账户余额、列报确定的重要性水平即可容忍错报，对</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审计证据数量有直接的影响</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，因此注册会计师应当合理确定可容忍错报。各类交易、账户余额、列报认定层次的重要性水平的确定方法有</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分配法和不分配法</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两种。</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①</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分配法</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即</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注册会计师在制定账户或各类交易的审计程序前，可将财务报表层次的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重要性分配至账户或各类交易</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，从而可得出每个账户的重要性的初步估计数。各账户或各类交易层次的重要性水平之和应当等于账务报表层次的重要性水平。</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②</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不</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分配</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法</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即</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单独</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确定各账户或各类交易的重要性水平。</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23309" y="1014736"/>
            <a:ext cx="10167671" cy="3576769"/>
            <a:chOff x="946620" y="1670343"/>
            <a:chExt cx="10167671" cy="3576769"/>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【工作实例】</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96911" y="2246291"/>
              <a:ext cx="9517380" cy="3000821"/>
            </a:xfrm>
            <a:prstGeom prst="rect">
              <a:avLst/>
            </a:prstGeom>
            <a:noFill/>
          </p:spPr>
          <p:txBody>
            <a:bodyPr wrap="square" rtlCol="0">
              <a:spAutoFit/>
            </a:bodyPr>
            <a:lstStyle/>
            <a:p>
              <a:pPr>
                <a:lnSpc>
                  <a:spcPct val="150000"/>
                </a:lnSpc>
              </a:pPr>
              <a:r>
                <a:rPr lang="zh-CN" altLang="zh-CN" dirty="0" smtClean="0"/>
                <a:t>注册</a:t>
              </a:r>
              <a:r>
                <a:rPr lang="zh-CN" altLang="zh-CN" dirty="0"/>
                <a:t>会计师张晓、李亚对玲美有限公司</a:t>
              </a:r>
              <a:r>
                <a:rPr lang="en-US" altLang="zh-CN" dirty="0"/>
                <a:t>2016</a:t>
              </a:r>
              <a:r>
                <a:rPr lang="zh-CN" altLang="zh-CN" dirty="0"/>
                <a:t>年的财务报表进行审计，确定资产负债表的重要性水平为</a:t>
              </a:r>
              <a:r>
                <a:rPr lang="en-US" altLang="zh-CN" dirty="0"/>
                <a:t>15</a:t>
              </a:r>
              <a:r>
                <a:rPr lang="zh-CN" altLang="zh-CN" dirty="0"/>
                <a:t>万元，利润表的重要性水平为</a:t>
              </a:r>
              <a:r>
                <a:rPr lang="en-US" altLang="zh-CN" dirty="0"/>
                <a:t>20</a:t>
              </a:r>
              <a:r>
                <a:rPr lang="zh-CN" altLang="zh-CN" dirty="0"/>
                <a:t>万元。该公司的总资产构成如下表（假设该公司仅存在下面列示的资产，不存在除此之外的其他资产种类）。 </a:t>
              </a:r>
              <a:r>
                <a:rPr lang="zh-CN" altLang="zh-CN" dirty="0" smtClean="0"/>
                <a:t>账户</a:t>
              </a:r>
              <a:r>
                <a:rPr lang="zh-CN" altLang="zh-CN" dirty="0"/>
                <a:t>金额：现金</a:t>
              </a:r>
              <a:r>
                <a:rPr lang="en-US" altLang="zh-CN" dirty="0"/>
                <a:t>20</a:t>
              </a:r>
              <a:r>
                <a:rPr lang="zh-CN" altLang="zh-CN" dirty="0"/>
                <a:t>万元；应收账款</a:t>
              </a:r>
              <a:r>
                <a:rPr lang="en-US" altLang="zh-CN" dirty="0"/>
                <a:t>300</a:t>
              </a:r>
              <a:r>
                <a:rPr lang="zh-CN" altLang="zh-CN" dirty="0"/>
                <a:t>万元；存货</a:t>
              </a:r>
              <a:r>
                <a:rPr lang="en-US" altLang="zh-CN" dirty="0"/>
                <a:t>600</a:t>
              </a:r>
              <a:r>
                <a:rPr lang="zh-CN" altLang="zh-CN" dirty="0"/>
                <a:t>万元；固定资产</a:t>
              </a:r>
              <a:r>
                <a:rPr lang="en-US" altLang="zh-CN" dirty="0"/>
                <a:t>500</a:t>
              </a:r>
              <a:r>
                <a:rPr lang="zh-CN" altLang="zh-CN" dirty="0"/>
                <a:t>万元；无形资产</a:t>
              </a:r>
              <a:r>
                <a:rPr lang="en-US" altLang="zh-CN" dirty="0"/>
                <a:t>80</a:t>
              </a:r>
              <a:r>
                <a:rPr lang="zh-CN" altLang="zh-CN" dirty="0"/>
                <a:t>万元，总计</a:t>
              </a:r>
              <a:r>
                <a:rPr lang="en-US" altLang="zh-CN" dirty="0"/>
                <a:t>1500</a:t>
              </a:r>
              <a:r>
                <a:rPr lang="zh-CN" altLang="zh-CN" dirty="0"/>
                <a:t>万元。请回答：</a:t>
              </a:r>
              <a:endParaRPr lang="zh-CN" altLang="zh-CN" dirty="0"/>
            </a:p>
            <a:p>
              <a:pPr>
                <a:lnSpc>
                  <a:spcPct val="150000"/>
                </a:lnSpc>
              </a:pPr>
              <a:r>
                <a:rPr lang="zh-CN" altLang="zh-CN" dirty="0"/>
                <a:t>（</a:t>
              </a:r>
              <a:r>
                <a:rPr lang="en-US" altLang="zh-CN" dirty="0"/>
                <a:t>1</a:t>
              </a:r>
              <a:r>
                <a:rPr lang="zh-CN" altLang="zh-CN" dirty="0"/>
                <a:t>）玲美有限公</a:t>
              </a:r>
              <a:r>
                <a:rPr lang="en-US" altLang="zh-CN" dirty="0"/>
                <a:t>2016</a:t>
              </a:r>
              <a:r>
                <a:rPr lang="zh-CN" altLang="zh-CN" dirty="0"/>
                <a:t>年财务报表层次的计划重要性水平是多少？</a:t>
              </a:r>
              <a:endParaRPr lang="zh-CN" altLang="zh-CN" dirty="0"/>
            </a:p>
            <a:p>
              <a:pPr>
                <a:lnSpc>
                  <a:spcPct val="150000"/>
                </a:lnSpc>
              </a:pPr>
              <a:r>
                <a:rPr lang="zh-CN" altLang="zh-CN" dirty="0"/>
                <a:t>（</a:t>
              </a:r>
              <a:r>
                <a:rPr lang="en-US" altLang="zh-CN" dirty="0"/>
                <a:t>2</a:t>
              </a:r>
              <a:r>
                <a:rPr lang="zh-CN" altLang="zh-CN" dirty="0"/>
                <a:t>）如果按每项资产所占总资产的比例分配财务报表层次重要性到各账户，这样的分配方式有无缺陷？为什么？ </a:t>
              </a:r>
              <a:endParaRPr lang="zh-CN" altLang="zh-CN" dirty="0"/>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9"/>
          <p:cNvSpPr txBox="1"/>
          <p:nvPr/>
        </p:nvSpPr>
        <p:spPr>
          <a:xfrm>
            <a:off x="1473534" y="4599948"/>
            <a:ext cx="9517380" cy="2169825"/>
          </a:xfrm>
          <a:prstGeom prst="rect">
            <a:avLst/>
          </a:prstGeom>
          <a:noFill/>
        </p:spPr>
        <p:txBody>
          <a:bodyPr wrap="square" rtlCol="0">
            <a:spAutoFit/>
          </a:bodyPr>
          <a:lstStyle/>
          <a:p>
            <a:pPr>
              <a:lnSpc>
                <a:spcPct val="150000"/>
              </a:lnSpc>
            </a:pPr>
            <a:r>
              <a:rPr lang="zh-CN" altLang="zh-CN" b="1" dirty="0"/>
              <a:t>【解析】</a:t>
            </a:r>
            <a:r>
              <a:rPr lang="zh-CN" altLang="zh-CN" dirty="0"/>
              <a:t>（</a:t>
            </a:r>
            <a:r>
              <a:rPr lang="en-US" altLang="zh-CN" dirty="0"/>
              <a:t>1</a:t>
            </a:r>
            <a:r>
              <a:rPr lang="zh-CN" altLang="zh-CN" dirty="0"/>
              <a:t>）在制定计划时，注册会计师应使用各财务报表中最低的错报水平作为财务报表层次的重要性水平，按资产总额计算重要性水平</a:t>
            </a:r>
            <a:r>
              <a:rPr lang="en-US" altLang="zh-CN" dirty="0"/>
              <a:t>15</a:t>
            </a:r>
            <a:r>
              <a:rPr lang="zh-CN" altLang="zh-CN" dirty="0"/>
              <a:t>万（计算比例为：</a:t>
            </a:r>
            <a:r>
              <a:rPr lang="en-US" altLang="zh-CN" dirty="0"/>
              <a:t>1500</a:t>
            </a:r>
            <a:r>
              <a:rPr lang="zh-CN" altLang="zh-CN" dirty="0"/>
              <a:t>万 ×</a:t>
            </a:r>
            <a:r>
              <a:rPr lang="en-US" altLang="zh-CN" dirty="0"/>
              <a:t> 1% = 15</a:t>
            </a:r>
            <a:r>
              <a:rPr lang="zh-CN" altLang="zh-CN" dirty="0"/>
              <a:t>万）</a:t>
            </a:r>
            <a:endParaRPr lang="zh-CN" altLang="zh-CN" dirty="0"/>
          </a:p>
          <a:p>
            <a:pPr>
              <a:lnSpc>
                <a:spcPct val="150000"/>
              </a:lnSpc>
            </a:pPr>
            <a:r>
              <a:rPr lang="en-US" altLang="zh-CN" dirty="0"/>
              <a:t>   </a:t>
            </a:r>
            <a:r>
              <a:rPr lang="zh-CN" altLang="zh-CN" dirty="0"/>
              <a:t>（</a:t>
            </a:r>
            <a:r>
              <a:rPr lang="en-US" altLang="zh-CN" dirty="0"/>
              <a:t>2</a:t>
            </a:r>
            <a:r>
              <a:rPr lang="zh-CN" altLang="zh-CN" dirty="0"/>
              <a:t>）如果按每项资产所占总资产的比例将财务报表层次重要性分配到各账户，则货币资金、应收账款、存货、固定资产、无形资产账户分配的重要性水平分别为：</a:t>
            </a:r>
            <a:r>
              <a:rPr lang="en-US" altLang="zh-CN" dirty="0"/>
              <a:t>0.2</a:t>
            </a:r>
            <a:r>
              <a:rPr lang="zh-CN" altLang="zh-CN" dirty="0"/>
              <a:t>万元、</a:t>
            </a:r>
            <a:r>
              <a:rPr lang="en-US" altLang="zh-CN" dirty="0"/>
              <a:t>3</a:t>
            </a:r>
            <a:r>
              <a:rPr lang="zh-CN" altLang="zh-CN" dirty="0"/>
              <a:t>万元、</a:t>
            </a:r>
            <a:r>
              <a:rPr lang="en-US" altLang="zh-CN" dirty="0"/>
              <a:t>6</a:t>
            </a:r>
            <a:r>
              <a:rPr lang="zh-CN" altLang="zh-CN" dirty="0"/>
              <a:t>万元、</a:t>
            </a:r>
            <a:r>
              <a:rPr lang="en-US" altLang="zh-CN" dirty="0"/>
              <a:t>5</a:t>
            </a:r>
            <a:r>
              <a:rPr lang="zh-CN" altLang="zh-CN" dirty="0"/>
              <a:t>万元、</a:t>
            </a:r>
            <a:r>
              <a:rPr lang="en-US" altLang="zh-CN" dirty="0"/>
              <a:t>0.8</a:t>
            </a:r>
            <a:r>
              <a:rPr lang="zh-CN" altLang="zh-CN" dirty="0"/>
              <a:t>万元</a:t>
            </a:r>
            <a:r>
              <a:rPr lang="zh-CN" altLang="zh-CN" dirty="0" smtClean="0"/>
              <a:t>。</a:t>
            </a:r>
            <a:endParaRPr lang="zh-CN" altLang="zh-CN" dirty="0"/>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in)">
                                      <p:cBhvr>
                                        <p:cTn id="3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20894" y="1025873"/>
            <a:ext cx="10153650" cy="1384897"/>
            <a:chOff x="946620" y="1670343"/>
            <a:chExt cx="10153650" cy="1226255"/>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二、初步确定重要性水平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817561"/>
            </a:xfrm>
            <a:prstGeom prst="rect">
              <a:avLst/>
            </a:prstGeom>
            <a:noFill/>
          </p:spPr>
          <p:txBody>
            <a:bodyPr wrap="square" rtlCol="0">
              <a:spAutoFit/>
            </a:bodyPr>
            <a:lstStyle/>
            <a:p>
              <a:pPr>
                <a:lnSpc>
                  <a:spcPct val="15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zh-CN" b="1" dirty="0">
                  <a:solidFill>
                    <a:srgbClr val="F79646"/>
                  </a:solidFill>
                  <a:latin typeface="微软雅黑" panose="020B0503020204020204" pitchFamily="34" charset="-122"/>
                  <a:ea typeface="微软雅黑" panose="020B0503020204020204" pitchFamily="34" charset="-122"/>
                  <a:cs typeface="Lato Regular"/>
                </a:rPr>
                <a:t>计划阶段确定重要性</a:t>
              </a:r>
              <a:r>
                <a:rPr lang="zh-CN" altLang="zh-CN" b="1" dirty="0" smtClean="0">
                  <a:solidFill>
                    <a:srgbClr val="F79646"/>
                  </a:solidFill>
                  <a:latin typeface="微软雅黑" panose="020B0503020204020204" pitchFamily="34" charset="-122"/>
                  <a:ea typeface="微软雅黑" panose="020B0503020204020204" pitchFamily="34" charset="-122"/>
                  <a:cs typeface="Lato Regular"/>
                </a:rPr>
                <a:t>水平</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从</a:t>
              </a:r>
              <a:r>
                <a:rPr lang="zh-CN" altLang="en-US"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性质方面</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考虑</a:t>
              </a:r>
              <a:endParaRPr lang="zh-CN" altLang="zh-CN" b="1" dirty="0">
                <a:solidFill>
                  <a:srgbClr val="F79646"/>
                </a:solidFill>
                <a:latin typeface="微软雅黑" panose="020B0503020204020204" pitchFamily="34" charset="-122"/>
                <a:ea typeface="微软雅黑" panose="020B0503020204020204" pitchFamily="34" charset="-122"/>
                <a:cs typeface="Lato Regular"/>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279332" y="2348880"/>
            <a:ext cx="9873044" cy="3416320"/>
          </a:xfrm>
          <a:prstGeom prst="rect">
            <a:avLst/>
          </a:prstGeom>
          <a:noFill/>
        </p:spPr>
        <p:txBody>
          <a:bodyPr wrap="square" rtlCol="0">
            <a:spAutoFit/>
          </a:bodyPr>
          <a:lstStyle/>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某些情况下，某些金额的错报从数量上看并不重要，但从</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性质上</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看可能是重要的。注册会计师在判断错报的性质是否重要时，应该考虑的具体情况包括：</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①</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涉及</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舞弊与违法行为</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的错报或漏报；</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可能引起履行</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合同义务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的错报或漏报；</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③</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影响</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收益趋势</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的错报或漏报；</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④</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不期望出现的错报或漏报。</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判断重要性时，既要考虑错报或漏报金额的绝对值，又要考虑错报或漏报金额对财务报表的影响范围。在财务报表中的涉及面越广就越重要，反之则不重要。</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2717018"/>
            <a:chOff x="946620" y="1670343"/>
            <a:chExt cx="10153650" cy="2717018"/>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三、初步评估重要性水平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2308324"/>
            </a:xfrm>
            <a:prstGeom prst="rect">
              <a:avLst/>
            </a:prstGeom>
            <a:noFill/>
          </p:spPr>
          <p:txBody>
            <a:bodyPr wrap="square" rtlCol="0">
              <a:spAutoFit/>
            </a:bodyPr>
            <a:lstStyle/>
            <a:p>
              <a:pPr>
                <a:lnSpc>
                  <a:spcPct val="20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（一）审计风险的含义</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审计风险</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是指</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会计报表存在重大错报或漏报而导致审计人员审计后</a:t>
              </a:r>
              <a:r>
                <a:rPr lang="zh-CN" altLang="zh-CN"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发表不恰当审计意见</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a:t>
              </a:r>
              <a:r>
                <a:rPr lang="zh-CN" altLang="zh-CN"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可能性</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。发表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不恰当的审计可能会给报表使用者带来损失，注册会计师需要就这一后果承担法律责任</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428099" y="4007801"/>
            <a:ext cx="9873044" cy="2308324"/>
          </a:xfrm>
          <a:prstGeom prst="rect">
            <a:avLst/>
          </a:prstGeom>
          <a:noFill/>
        </p:spPr>
        <p:txBody>
          <a:bodyPr wrap="square" rtlCol="0">
            <a:spAutoFit/>
          </a:bodyPr>
          <a:lstStyle/>
          <a:p>
            <a:pPr>
              <a:lnSpc>
                <a:spcPct val="20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en-US" b="1" dirty="0">
                <a:solidFill>
                  <a:srgbClr val="F79646"/>
                </a:solidFill>
                <a:latin typeface="微软雅黑" panose="020B0503020204020204" pitchFamily="34" charset="-122"/>
                <a:ea typeface="微软雅黑" panose="020B0503020204020204" pitchFamily="34" charset="-122"/>
                <a:cs typeface="Lato Regular"/>
              </a:rPr>
              <a:t>审计风险</a:t>
            </a: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的构成及估计</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风险由</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重大错报风险</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和</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检查风险</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构成。</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1</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重大错报风险</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重</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大错报风险</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是指财务报表在审计前存在重大错报的可能性。包括两个层次：</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财务报表层次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重大错报风险和</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认定层次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的重大错报风险。</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04298" y="980728"/>
            <a:ext cx="10153650" cy="3271016"/>
            <a:chOff x="946620" y="1670343"/>
            <a:chExt cx="10153650" cy="3271016"/>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三、初步评估重要性水平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2862322"/>
            </a:xfrm>
            <a:prstGeom prst="rect">
              <a:avLst/>
            </a:prstGeom>
            <a:noFill/>
          </p:spPr>
          <p:txBody>
            <a:bodyPr wrap="square" rtlCol="0">
              <a:spAutoFit/>
            </a:bodyPr>
            <a:lstStyle/>
            <a:p>
              <a:pPr>
                <a:lnSpc>
                  <a:spcPct val="200000"/>
                </a:lnSpc>
              </a:pPr>
              <a:r>
                <a:rPr lang="zh-CN" altLang="en-US" b="1" dirty="0">
                  <a:solidFill>
                    <a:srgbClr val="F79646"/>
                  </a:solidFill>
                  <a:latin typeface="微软雅黑" panose="020B0503020204020204" pitchFamily="34" charset="-122"/>
                  <a:ea typeface="微软雅黑" panose="020B0503020204020204" pitchFamily="34" charset="-122"/>
                  <a:cs typeface="Lato Regular"/>
                </a:rPr>
                <a:t>（二）审计风险的构成及估计</a:t>
              </a:r>
              <a:endParaRPr lang="en-US" altLang="zh-CN" b="1" dirty="0">
                <a:solidFill>
                  <a:srgbClr val="F79646"/>
                </a:solidFill>
                <a:latin typeface="微软雅黑" panose="020B0503020204020204" pitchFamily="34" charset="-122"/>
                <a:ea typeface="微软雅黑" panose="020B0503020204020204" pitchFamily="34" charset="-122"/>
                <a:cs typeface="Lato Regular"/>
              </a:endParaRPr>
            </a:p>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风险中这两个构成要素中，</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重大错报风险是企业的风险</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，注册会计师通常不是对所有的交易、账户余额和列报进行检查，因而重大错报风险是不受注册会计师控制的</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要</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使审计风险降至可接受的范围内，只能通过</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实施风险评估程序</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，设计审计程序的性质、时间、范围，并有效执行审计程序来降低检查风险，但检查风险</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不可能降低为零</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04298" y="980728"/>
            <a:ext cx="10153650" cy="4379012"/>
            <a:chOff x="946620" y="1670343"/>
            <a:chExt cx="10153650" cy="4379012"/>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三、初步评估重要性水平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3970318"/>
            </a:xfrm>
            <a:prstGeom prst="rect">
              <a:avLst/>
            </a:prstGeom>
            <a:noFill/>
          </p:spPr>
          <p:txBody>
            <a:bodyPr wrap="square" rtlCol="0">
              <a:spAutoFit/>
            </a:bodyPr>
            <a:lstStyle/>
            <a:p>
              <a:pPr>
                <a:lnSpc>
                  <a:spcPct val="200000"/>
                </a:lnSpc>
              </a:pPr>
              <a:r>
                <a:rPr lang="zh-CN" altLang="en-US" b="1" dirty="0">
                  <a:solidFill>
                    <a:srgbClr val="F79646"/>
                  </a:solidFill>
                  <a:latin typeface="微软雅黑" panose="020B0503020204020204" pitchFamily="34" charset="-122"/>
                  <a:ea typeface="微软雅黑" panose="020B0503020204020204" pitchFamily="34" charset="-122"/>
                  <a:cs typeface="Lato Regular"/>
                </a:rPr>
                <a:t>（二）审计风险的构成及估计</a:t>
              </a:r>
              <a:endParaRPr lang="en-US" altLang="zh-CN" b="1" dirty="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检查风险</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检查</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风险</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是指某一账户或交易类别单独或连同其他账户、交易类别产生重大错报或漏报，而</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未能被实质性测试发现的可能性</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。这种风险取决于注册会计师设计</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审计程序的合理性</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和</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执行的有效性</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来降低检查风险至可接受的风险水平。</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3</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审计风险的估计</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审计风险水平一定的情况，可接受的检查风险水平与认定层次重大错报风险的评估结果成</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反向关系</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。可接受的审计风险可以这样来估计：</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风险 </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重大错报风险 × 检查风险，即</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审计风险模型</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9825" y="792975"/>
            <a:ext cx="10167671" cy="2884272"/>
            <a:chOff x="946620" y="1670343"/>
            <a:chExt cx="10167671" cy="2884272"/>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【工作实例】</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96911" y="2246291"/>
              <a:ext cx="9517380" cy="2308324"/>
            </a:xfrm>
            <a:prstGeom prst="rect">
              <a:avLst/>
            </a:prstGeom>
            <a:noFill/>
          </p:spPr>
          <p:txBody>
            <a:bodyPr wrap="square" rtlCol="0">
              <a:spAutoFit/>
            </a:bodyPr>
            <a:lstStyle/>
            <a:p>
              <a:pPr>
                <a:lnSpc>
                  <a:spcPct val="150000"/>
                </a:lnSpc>
              </a:pPr>
              <a:r>
                <a:rPr lang="zh-CN" altLang="zh-CN" dirty="0"/>
                <a:t>某注册会计师在评估被审计单位审计风险时，分别设计了以下四种情况，以帮助决定可接受的风险水平</a:t>
              </a:r>
              <a:r>
                <a:rPr lang="zh-CN" altLang="zh-CN" dirty="0" smtClean="0"/>
                <a:t>：</a:t>
              </a:r>
              <a:endParaRPr lang="en-US" altLang="zh-CN" dirty="0" smtClean="0"/>
            </a:p>
            <a:p>
              <a:pPr>
                <a:lnSpc>
                  <a:spcPct val="150000"/>
                </a:lnSpc>
              </a:pPr>
              <a:endParaRPr lang="en-US" altLang="zh-CN" dirty="0"/>
            </a:p>
            <a:p>
              <a:pPr>
                <a:lnSpc>
                  <a:spcPct val="150000"/>
                </a:lnSpc>
              </a:pPr>
              <a:endParaRPr lang="en-US" altLang="zh-CN" dirty="0" smtClean="0"/>
            </a:p>
            <a:p>
              <a:r>
                <a:rPr lang="zh-CN" altLang="zh-CN" dirty="0" smtClean="0"/>
                <a:t>（</a:t>
              </a:r>
              <a:r>
                <a:rPr lang="en-US" altLang="zh-CN" dirty="0"/>
                <a:t>1</a:t>
              </a:r>
              <a:r>
                <a:rPr lang="zh-CN" altLang="zh-CN" dirty="0"/>
                <a:t>）上述四种情况下的检查风险水平分别是什么？</a:t>
              </a:r>
              <a:endParaRPr lang="zh-CN" altLang="zh-CN" dirty="0"/>
            </a:p>
            <a:p>
              <a:r>
                <a:rPr lang="zh-CN" altLang="zh-CN" dirty="0"/>
                <a:t>（</a:t>
              </a:r>
              <a:r>
                <a:rPr lang="en-US" altLang="zh-CN" dirty="0"/>
                <a:t>2</a:t>
              </a:r>
              <a:r>
                <a:rPr lang="zh-CN" altLang="zh-CN" dirty="0"/>
                <a:t>）那种情况需要审计人员获取最多的审计证据？为什么</a:t>
              </a:r>
              <a:r>
                <a:rPr lang="zh-CN" altLang="zh-CN" dirty="0" smtClean="0"/>
                <a:t>？</a:t>
              </a:r>
              <a:endParaRPr lang="zh-CN" altLang="zh-CN" dirty="0"/>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9"/>
          <p:cNvSpPr txBox="1"/>
          <p:nvPr/>
        </p:nvSpPr>
        <p:spPr>
          <a:xfrm>
            <a:off x="973169" y="3702171"/>
            <a:ext cx="10284130" cy="3000821"/>
          </a:xfrm>
          <a:prstGeom prst="rect">
            <a:avLst/>
          </a:prstGeom>
          <a:noFill/>
        </p:spPr>
        <p:txBody>
          <a:bodyPr wrap="square" rtlCol="0">
            <a:spAutoFit/>
          </a:bodyPr>
          <a:lstStyle/>
          <a:p>
            <a:pPr>
              <a:lnSpc>
                <a:spcPct val="150000"/>
              </a:lnSpc>
            </a:pPr>
            <a:r>
              <a:rPr lang="zh-CN" altLang="zh-CN" b="1" dirty="0"/>
              <a:t>【解析】</a:t>
            </a:r>
            <a:r>
              <a:rPr lang="zh-CN" altLang="zh-CN" dirty="0"/>
              <a:t>（</a:t>
            </a:r>
            <a:r>
              <a:rPr lang="en-US" altLang="zh-CN" dirty="0"/>
              <a:t>1</a:t>
            </a:r>
            <a:r>
              <a:rPr lang="zh-CN" altLang="zh-CN" dirty="0"/>
              <a:t>）审计风险</a:t>
            </a:r>
            <a:r>
              <a:rPr lang="en-US" altLang="zh-CN" dirty="0"/>
              <a:t>=</a:t>
            </a:r>
            <a:r>
              <a:rPr lang="zh-CN" altLang="zh-CN" dirty="0"/>
              <a:t>固有风险</a:t>
            </a:r>
            <a:r>
              <a:rPr lang="en-US" altLang="zh-CN" dirty="0"/>
              <a:t>*</a:t>
            </a:r>
            <a:r>
              <a:rPr lang="zh-CN" altLang="zh-CN" dirty="0"/>
              <a:t>控制风险</a:t>
            </a:r>
            <a:r>
              <a:rPr lang="en-US" altLang="zh-CN" dirty="0"/>
              <a:t>*</a:t>
            </a:r>
            <a:r>
              <a:rPr lang="zh-CN" altLang="zh-CN" dirty="0"/>
              <a:t>检查风险</a:t>
            </a:r>
            <a:endParaRPr lang="zh-CN" altLang="zh-CN" dirty="0"/>
          </a:p>
          <a:p>
            <a:pPr>
              <a:lnSpc>
                <a:spcPct val="150000"/>
              </a:lnSpc>
            </a:pPr>
            <a:r>
              <a:rPr lang="zh-CN" altLang="zh-CN" dirty="0"/>
              <a:t>情况一：检查风险水平</a:t>
            </a:r>
            <a:r>
              <a:rPr lang="en-US" altLang="zh-CN" dirty="0"/>
              <a:t>=4%/100%=4%</a:t>
            </a:r>
            <a:endParaRPr lang="zh-CN" altLang="zh-CN" dirty="0"/>
          </a:p>
          <a:p>
            <a:pPr>
              <a:lnSpc>
                <a:spcPct val="150000"/>
              </a:lnSpc>
            </a:pPr>
            <a:r>
              <a:rPr lang="zh-CN" altLang="zh-CN" dirty="0"/>
              <a:t>情况二：检查风险水平</a:t>
            </a:r>
            <a:r>
              <a:rPr lang="en-US" altLang="zh-CN" dirty="0"/>
              <a:t>=4%/80%=5%</a:t>
            </a:r>
            <a:endParaRPr lang="zh-CN" altLang="zh-CN" dirty="0"/>
          </a:p>
          <a:p>
            <a:pPr>
              <a:lnSpc>
                <a:spcPct val="150000"/>
              </a:lnSpc>
            </a:pPr>
            <a:r>
              <a:rPr lang="zh-CN" altLang="zh-CN" dirty="0"/>
              <a:t>情况三：检查风险水平</a:t>
            </a:r>
            <a:r>
              <a:rPr lang="en-US" altLang="zh-CN" dirty="0"/>
              <a:t>=2%/100%=2%</a:t>
            </a:r>
            <a:endParaRPr lang="zh-CN" altLang="zh-CN" dirty="0"/>
          </a:p>
          <a:p>
            <a:pPr>
              <a:lnSpc>
                <a:spcPct val="150000"/>
              </a:lnSpc>
            </a:pPr>
            <a:r>
              <a:rPr lang="zh-CN" altLang="zh-CN" dirty="0"/>
              <a:t>情况四：检查风险水平</a:t>
            </a:r>
            <a:r>
              <a:rPr lang="en-US" altLang="zh-CN" dirty="0"/>
              <a:t>=2%/80%=2.5%</a:t>
            </a:r>
            <a:endParaRPr lang="zh-CN" altLang="zh-CN" dirty="0"/>
          </a:p>
          <a:p>
            <a:pPr>
              <a:lnSpc>
                <a:spcPct val="150000"/>
              </a:lnSpc>
            </a:pPr>
            <a:r>
              <a:rPr lang="zh-CN" altLang="zh-CN" dirty="0"/>
              <a:t>（</a:t>
            </a:r>
            <a:r>
              <a:rPr lang="en-US" altLang="zh-CN" dirty="0"/>
              <a:t>2</a:t>
            </a:r>
            <a:r>
              <a:rPr lang="zh-CN" altLang="zh-CN" dirty="0"/>
              <a:t>）第三种情况需要审计人员获取最多的审计证据。因为检查风险越低，要求执行的审计程序越详细，应需要较大样本、较多证据，所以检查风险控制在</a:t>
            </a:r>
            <a:r>
              <a:rPr lang="en-US" altLang="zh-CN" dirty="0"/>
              <a:t>2%</a:t>
            </a:r>
            <a:r>
              <a:rPr lang="zh-CN" altLang="zh-CN" dirty="0"/>
              <a:t>以内需要加强审计。</a:t>
            </a:r>
            <a:endParaRPr lang="zh-CN" altLang="zh-CN" dirty="0"/>
          </a:p>
        </p:txBody>
      </p:sp>
      <p:graphicFrame>
        <p:nvGraphicFramePr>
          <p:cNvPr id="7" name="表格 6"/>
          <p:cNvGraphicFramePr>
            <a:graphicFrameLocks noGrp="1"/>
          </p:cNvGraphicFramePr>
          <p:nvPr/>
        </p:nvGraphicFramePr>
        <p:xfrm>
          <a:off x="2841688" y="1967949"/>
          <a:ext cx="7501989" cy="822960"/>
        </p:xfrm>
        <a:graphic>
          <a:graphicData uri="http://schemas.openxmlformats.org/drawingml/2006/table">
            <a:tbl>
              <a:tblPr firstRow="1" firstCol="1" bandRow="1">
                <a:tableStyleId>{5C22544A-7EE6-4342-B048-85BDC9FD1C3A}</a:tableStyleId>
              </a:tblPr>
              <a:tblGrid>
                <a:gridCol w="2447302"/>
                <a:gridCol w="1026139"/>
                <a:gridCol w="976618"/>
                <a:gridCol w="1289266"/>
                <a:gridCol w="1762664"/>
              </a:tblGrid>
              <a:tr h="264029">
                <a:tc>
                  <a:txBody>
                    <a:bodyPr/>
                    <a:lstStyle/>
                    <a:p>
                      <a:pPr algn="ctr">
                        <a:spcAft>
                          <a:spcPts val="0"/>
                        </a:spcAft>
                      </a:pPr>
                      <a:r>
                        <a:rPr lang="zh-CN" sz="1800" kern="100" dirty="0">
                          <a:effectLst/>
                        </a:rPr>
                        <a:t>风险类别</a:t>
                      </a:r>
                      <a:endParaRPr lang="zh-CN" sz="2400" kern="100" dirty="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r">
                        <a:spcAft>
                          <a:spcPts val="0"/>
                        </a:spcAft>
                      </a:pPr>
                      <a:r>
                        <a:rPr lang="zh-CN" sz="1800" kern="100" dirty="0">
                          <a:effectLst/>
                        </a:rPr>
                        <a:t>情况一</a:t>
                      </a:r>
                      <a:endParaRPr lang="zh-CN" sz="2400" kern="100" dirty="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r">
                        <a:spcAft>
                          <a:spcPts val="0"/>
                        </a:spcAft>
                      </a:pPr>
                      <a:r>
                        <a:rPr lang="zh-CN" sz="1800" kern="100" dirty="0">
                          <a:effectLst/>
                        </a:rPr>
                        <a:t>情况二</a:t>
                      </a:r>
                      <a:endParaRPr lang="zh-CN" sz="2400" kern="100" dirty="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en-US" sz="1800" kern="100" dirty="0">
                          <a:effectLst/>
                        </a:rPr>
                        <a:t>  </a:t>
                      </a:r>
                      <a:r>
                        <a:rPr lang="zh-CN" sz="1800" kern="100" dirty="0">
                          <a:effectLst/>
                        </a:rPr>
                        <a:t>情况三</a:t>
                      </a:r>
                      <a:r>
                        <a:rPr lang="en-US" sz="1800" kern="100" dirty="0">
                          <a:effectLst/>
                        </a:rPr>
                        <a:t>  </a:t>
                      </a:r>
                      <a:endParaRPr lang="zh-CN" sz="2400" kern="100" dirty="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zh-CN" sz="1800" kern="100" dirty="0">
                          <a:effectLst/>
                        </a:rPr>
                        <a:t>情况四</a:t>
                      </a:r>
                      <a:endParaRPr lang="zh-CN" sz="2400" kern="100" dirty="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r>
              <a:tr h="264029">
                <a:tc>
                  <a:txBody>
                    <a:bodyPr/>
                    <a:lstStyle/>
                    <a:p>
                      <a:pPr>
                        <a:spcAft>
                          <a:spcPts val="0"/>
                        </a:spcAft>
                      </a:pPr>
                      <a:r>
                        <a:rPr lang="zh-CN" sz="1800" kern="100">
                          <a:effectLst/>
                        </a:rPr>
                        <a:t>可接受的审计风险</a:t>
                      </a:r>
                      <a:endParaRPr lang="zh-CN" sz="2400" kern="10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en-US" sz="1800" kern="100">
                          <a:effectLst/>
                        </a:rPr>
                        <a:t>4%</a:t>
                      </a:r>
                      <a:endParaRPr lang="zh-CN" sz="2400" kern="10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en-US" sz="1800" kern="100">
                          <a:effectLst/>
                        </a:rPr>
                        <a:t>4%</a:t>
                      </a:r>
                      <a:endParaRPr lang="zh-CN" sz="2400" kern="10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en-US" sz="1800" kern="100">
                          <a:effectLst/>
                        </a:rPr>
                        <a:t>2%</a:t>
                      </a:r>
                      <a:endParaRPr lang="zh-CN" sz="2400" kern="10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en-US" sz="1800" kern="100">
                          <a:effectLst/>
                        </a:rPr>
                        <a:t>2%</a:t>
                      </a:r>
                      <a:endParaRPr lang="zh-CN" sz="2400" kern="10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r>
              <a:tr h="264029">
                <a:tc>
                  <a:txBody>
                    <a:bodyPr/>
                    <a:lstStyle/>
                    <a:p>
                      <a:pPr>
                        <a:spcAft>
                          <a:spcPts val="0"/>
                        </a:spcAft>
                      </a:pPr>
                      <a:r>
                        <a:rPr lang="zh-CN" sz="1800" kern="100" dirty="0">
                          <a:effectLst/>
                        </a:rPr>
                        <a:t>重大错报风险</a:t>
                      </a:r>
                      <a:endParaRPr lang="zh-CN" sz="2400" kern="100" dirty="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en-US" sz="1800" kern="100">
                          <a:effectLst/>
                        </a:rPr>
                        <a:t>100%</a:t>
                      </a:r>
                      <a:endParaRPr lang="zh-CN" sz="2400" kern="10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en-US" sz="1800" kern="100">
                          <a:effectLst/>
                        </a:rPr>
                        <a:t>80%</a:t>
                      </a:r>
                      <a:endParaRPr lang="zh-CN" sz="2400" kern="10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en-US" sz="1800" kern="100">
                          <a:effectLst/>
                        </a:rPr>
                        <a:t>100%</a:t>
                      </a:r>
                      <a:endParaRPr lang="zh-CN" sz="2400" kern="10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c>
                  <a:txBody>
                    <a:bodyPr/>
                    <a:lstStyle/>
                    <a:p>
                      <a:pPr algn="ctr">
                        <a:spcAft>
                          <a:spcPts val="0"/>
                        </a:spcAft>
                      </a:pPr>
                      <a:r>
                        <a:rPr lang="en-US" sz="1800" kern="100" dirty="0">
                          <a:effectLst/>
                        </a:rPr>
                        <a:t>80%</a:t>
                      </a:r>
                      <a:endParaRPr lang="zh-CN" sz="2400" kern="100" dirty="0">
                        <a:effectLst/>
                        <a:latin typeface="Tahoma" panose="020B0604030504040204" pitchFamily="34" charset="0"/>
                        <a:ea typeface="微软雅黑" panose="020B0503020204020204" pitchFamily="34" charset="-122"/>
                        <a:cs typeface="Times New Roman" panose="02020603050405020304" pitchFamily="18" charset="0"/>
                      </a:endParaRPr>
                    </a:p>
                  </a:txBody>
                  <a:tcPr marL="68580" marR="68580" marT="0" marB="0"/>
                </a:tc>
              </a:tr>
            </a:tbl>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in)">
                                      <p:cBhvr>
                                        <p:cTn id="3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9825" y="792975"/>
            <a:ext cx="10167671" cy="945280"/>
            <a:chOff x="946620" y="1670343"/>
            <a:chExt cx="10167671" cy="945280"/>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【工作实例】</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96911" y="2246291"/>
              <a:ext cx="9517380" cy="369332"/>
            </a:xfrm>
            <a:prstGeom prst="rect">
              <a:avLst/>
            </a:prstGeom>
            <a:noFill/>
          </p:spPr>
          <p:txBody>
            <a:bodyPr wrap="square" rtlCol="0">
              <a:spAutoFit/>
            </a:bodyPr>
            <a:lstStyle/>
            <a:p>
              <a:r>
                <a:rPr lang="zh-CN" altLang="zh-CN" dirty="0"/>
                <a:t>比较重要性水平分别为</a:t>
              </a:r>
              <a:r>
                <a:rPr lang="en-US" altLang="zh-CN" dirty="0"/>
                <a:t>50 000</a:t>
              </a:r>
              <a:r>
                <a:rPr lang="zh-CN" altLang="zh-CN" dirty="0"/>
                <a:t>元与</a:t>
              </a:r>
              <a:r>
                <a:rPr lang="en-US" altLang="zh-CN" dirty="0"/>
                <a:t>10 000</a:t>
              </a:r>
              <a:r>
                <a:rPr lang="zh-CN" altLang="zh-CN" dirty="0"/>
                <a:t>元时审计风险的高低，并分析原因</a:t>
              </a:r>
              <a:r>
                <a:rPr lang="zh-CN" altLang="zh-CN" dirty="0" smtClean="0"/>
                <a:t>。</a:t>
              </a:r>
              <a:endParaRPr lang="zh-CN" altLang="zh-CN" dirty="0"/>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1210" y="100965"/>
            <a:ext cx="3672027" cy="376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任务二 </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9"/>
          <p:cNvSpPr txBox="1"/>
          <p:nvPr/>
        </p:nvSpPr>
        <p:spPr>
          <a:xfrm>
            <a:off x="1080921" y="2000465"/>
            <a:ext cx="10284130" cy="3694473"/>
          </a:xfrm>
          <a:prstGeom prst="rect">
            <a:avLst/>
          </a:prstGeom>
          <a:noFill/>
        </p:spPr>
        <p:txBody>
          <a:bodyPr wrap="square" rtlCol="0">
            <a:spAutoFit/>
          </a:bodyPr>
          <a:lstStyle/>
          <a:p>
            <a:pPr>
              <a:lnSpc>
                <a:spcPct val="200000"/>
              </a:lnSpc>
            </a:pPr>
            <a:r>
              <a:rPr lang="zh-CN" altLang="zh-CN" sz="2000" b="1" dirty="0" smtClean="0"/>
              <a:t>【解析】</a:t>
            </a:r>
            <a:r>
              <a:rPr lang="zh-CN" altLang="zh-CN" sz="2000" dirty="0"/>
              <a:t>如果重要性水平为</a:t>
            </a:r>
            <a:r>
              <a:rPr lang="en-US" altLang="zh-CN" sz="2000" dirty="0"/>
              <a:t>50 000</a:t>
            </a:r>
            <a:r>
              <a:rPr lang="zh-CN" altLang="zh-CN" sz="2000" dirty="0"/>
              <a:t>元时意味着低于</a:t>
            </a:r>
            <a:r>
              <a:rPr lang="en-US" altLang="zh-CN" sz="2000" dirty="0"/>
              <a:t>50 000</a:t>
            </a:r>
            <a:r>
              <a:rPr lang="zh-CN" altLang="zh-CN" sz="2000" dirty="0"/>
              <a:t>元的错报或漏报不会影响会计报表使用者的判断与决策，审计人员只需要查出高于</a:t>
            </a:r>
            <a:r>
              <a:rPr lang="en-US" altLang="zh-CN" sz="2000" dirty="0"/>
              <a:t>50 000</a:t>
            </a:r>
            <a:r>
              <a:rPr lang="zh-CN" altLang="zh-CN" sz="2000" dirty="0"/>
              <a:t>元的错报或漏报；如果重要性水平是</a:t>
            </a:r>
            <a:r>
              <a:rPr lang="en-US" altLang="zh-CN" sz="2000" dirty="0"/>
              <a:t>10 000</a:t>
            </a:r>
            <a:r>
              <a:rPr lang="zh-CN" altLang="zh-CN" sz="2000" dirty="0"/>
              <a:t>元时，意味着</a:t>
            </a:r>
            <a:r>
              <a:rPr lang="en-US" altLang="zh-CN" sz="2000" dirty="0"/>
              <a:t>10 000</a:t>
            </a:r>
            <a:r>
              <a:rPr lang="zh-CN" altLang="zh-CN" sz="2000" dirty="0"/>
              <a:t>～</a:t>
            </a:r>
            <a:r>
              <a:rPr lang="en-US" altLang="zh-CN" sz="2000" dirty="0"/>
              <a:t>50 000</a:t>
            </a:r>
            <a:r>
              <a:rPr lang="zh-CN" altLang="zh-CN" sz="2000" dirty="0"/>
              <a:t>元的错报或漏报会影响会计报表使用者的判断与决策，故审计人员不仅需要查出金额为</a:t>
            </a:r>
            <a:r>
              <a:rPr lang="en-US" altLang="zh-CN" sz="2000" dirty="0"/>
              <a:t>50 000</a:t>
            </a:r>
            <a:r>
              <a:rPr lang="zh-CN" altLang="zh-CN" sz="2000" dirty="0"/>
              <a:t>元以上的错报或漏报，还需要查出</a:t>
            </a:r>
            <a:r>
              <a:rPr lang="en-US" altLang="zh-CN" sz="2000" dirty="0"/>
              <a:t>10 000</a:t>
            </a:r>
            <a:r>
              <a:rPr lang="zh-CN" altLang="zh-CN" sz="2000" dirty="0"/>
              <a:t>～</a:t>
            </a:r>
            <a:r>
              <a:rPr lang="en-US" altLang="zh-CN" sz="2000" dirty="0"/>
              <a:t>50 000</a:t>
            </a:r>
            <a:r>
              <a:rPr lang="zh-CN" altLang="zh-CN" sz="2000" dirty="0"/>
              <a:t>元之间的错报或漏报。因此重要性水平为</a:t>
            </a:r>
            <a:r>
              <a:rPr lang="en-US" altLang="zh-CN" sz="2000" dirty="0"/>
              <a:t>50 000</a:t>
            </a:r>
            <a:r>
              <a:rPr lang="zh-CN" altLang="zh-CN" sz="2000" dirty="0"/>
              <a:t>元时的审计风险比重要性水平为</a:t>
            </a:r>
            <a:r>
              <a:rPr lang="en-US" altLang="zh-CN" sz="2000" dirty="0"/>
              <a:t>10 000</a:t>
            </a:r>
            <a:r>
              <a:rPr lang="zh-CN" altLang="zh-CN" sz="2000" dirty="0"/>
              <a:t>元时的审计风险低</a:t>
            </a:r>
            <a:r>
              <a:rPr lang="zh-CN" altLang="zh-CN" sz="2000" dirty="0" smtClean="0"/>
              <a:t>。</a:t>
            </a:r>
            <a:endParaRPr lang="zh-CN" altLang="zh-CN" sz="2000" dirty="0"/>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in)">
                                      <p:cBhvr>
                                        <p:cTn id="3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04298" y="980728"/>
            <a:ext cx="10153650" cy="3271016"/>
            <a:chOff x="946620" y="1670343"/>
            <a:chExt cx="10153650" cy="3271016"/>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三、初步评估重要性水平</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2862322"/>
            </a:xfrm>
            <a:prstGeom prst="rect">
              <a:avLst/>
            </a:prstGeom>
            <a:noFill/>
          </p:spPr>
          <p:txBody>
            <a:bodyPr wrap="square" rtlCol="0">
              <a:spAutoFit/>
            </a:bodyPr>
            <a:lstStyle/>
            <a:p>
              <a:pPr>
                <a:lnSpc>
                  <a:spcPct val="20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（三）重要性水平与审计</a:t>
              </a:r>
              <a:r>
                <a:rPr lang="zh-CN" altLang="en-US" b="1" dirty="0">
                  <a:solidFill>
                    <a:srgbClr val="F79646"/>
                  </a:solidFill>
                  <a:latin typeface="微软雅黑" panose="020B0503020204020204" pitchFamily="34" charset="-122"/>
                  <a:ea typeface="微软雅黑" panose="020B0503020204020204" pitchFamily="34" charset="-122"/>
                  <a:cs typeface="Lato Regular"/>
                </a:rPr>
                <a:t>风险</a:t>
              </a: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的关系</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重要性</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水平是决定审计风险高低的关键因素，审计人员对重要性水平的判断直接影响审计风险，二者之间呈现出相互作用的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反向关系</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即</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重要性水平越高，审计风险越低；反之，重要性水平越低，审计风险越高</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重要性</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水平的高低指的是从会计报表使用者角度来判断金额的高低</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05741" y="836712"/>
            <a:ext cx="10153650" cy="2076458"/>
            <a:chOff x="946620" y="1670343"/>
            <a:chExt cx="10153650" cy="2076458"/>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四</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、总体审计策略</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1667764"/>
            </a:xfrm>
            <a:prstGeom prst="rect">
              <a:avLst/>
            </a:prstGeom>
            <a:noFill/>
          </p:spPr>
          <p:txBody>
            <a:bodyPr wrap="square" rtlCol="0">
              <a:spAutoFit/>
            </a:bodyPr>
            <a:lstStyle/>
            <a:p>
              <a:pPr>
                <a:lnSpc>
                  <a:spcPct val="200000"/>
                </a:lnSpc>
              </a:pPr>
              <a:r>
                <a:rPr lang="en-US"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总体</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审计策略</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是对审计的预期范围和实施方式所作的规划，是注册会计师从接受审计委托到出具审计报告整个过程基本工作内容的综合计划。总体审计策略用以确定</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审计范围、时间和方向，并指导具体审计计划的制定</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442011" y="4332089"/>
            <a:ext cx="9873044" cy="1754326"/>
          </a:xfrm>
          <a:prstGeom prst="rect">
            <a:avLst/>
          </a:prstGeom>
          <a:noFill/>
        </p:spPr>
        <p:txBody>
          <a:bodyPr wrap="square" rtlCol="0">
            <a:spAutoFit/>
          </a:bodyPr>
          <a:lstStyle/>
          <a:p>
            <a:pPr>
              <a:lnSpc>
                <a:spcPct val="20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（二）报告目标</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制定</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总体审计策略时应当明确审计业务的</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报告目标</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，用以确定计划审计的时间安排和所需要沟通的性质，包括提交审计报告的时间要求、预期与管理层和治理层沟通的重要日期等。</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89"/>
          <p:cNvSpPr txBox="1"/>
          <p:nvPr/>
        </p:nvSpPr>
        <p:spPr>
          <a:xfrm>
            <a:off x="1345741" y="2993261"/>
            <a:ext cx="9873044" cy="1338828"/>
          </a:xfrm>
          <a:prstGeom prst="rect">
            <a:avLst/>
          </a:prstGeom>
          <a:noFill/>
        </p:spPr>
        <p:txBody>
          <a:bodyPr wrap="square" rtlCol="0">
            <a:spAutoFit/>
          </a:bodyPr>
          <a:lstStyle/>
          <a:p>
            <a:pPr>
              <a:lnSpc>
                <a:spcPct val="15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a:t>
            </a:r>
            <a:r>
              <a:rPr lang="zh-CN" altLang="en-US" b="1" dirty="0">
                <a:solidFill>
                  <a:srgbClr val="F79646"/>
                </a:solidFill>
                <a:latin typeface="微软雅黑" panose="020B0503020204020204" pitchFamily="34" charset="-122"/>
                <a:ea typeface="微软雅黑" panose="020B0503020204020204" pitchFamily="34" charset="-122"/>
                <a:cs typeface="Lato Regular"/>
              </a:rPr>
              <a:t>一</a:t>
            </a: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）审计范围</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会计师应当确定审计业务的特征，包括采用的会计准则和相关会计制度、特定行业的报告要求以及被审计单位组成部分的分布等，以确定</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审计范围</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5712"/>
            <a:ext cx="3884175" cy="6893712"/>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TextBox 59"/>
          <p:cNvSpPr>
            <a:spLocks noChangeArrowheads="1"/>
          </p:cNvSpPr>
          <p:nvPr/>
        </p:nvSpPr>
        <p:spPr bwMode="auto">
          <a:xfrm flipH="1">
            <a:off x="0" y="2442210"/>
            <a:ext cx="3884295"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rPr>
              <a:t>学习要点</a:t>
            </a:r>
            <a:endPar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endParaRPr>
          </a:p>
          <a:p>
            <a:pPr algn="ctr"/>
            <a:r>
              <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rPr>
              <a:t>及目标</a:t>
            </a:r>
            <a:endParaRPr lang="zh-CN" altLang="en-US" sz="60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anose="02000000000000000000" pitchFamily="2" charset="-122"/>
            </a:endParaRPr>
          </a:p>
        </p:txBody>
      </p:sp>
      <p:grpSp>
        <p:nvGrpSpPr>
          <p:cNvPr id="50" name="组合 49"/>
          <p:cNvGrpSpPr/>
          <p:nvPr/>
        </p:nvGrpSpPr>
        <p:grpSpPr>
          <a:xfrm>
            <a:off x="4890135" y="1967230"/>
            <a:ext cx="4657725" cy="557903"/>
            <a:chOff x="7701" y="3112"/>
            <a:chExt cx="7335" cy="879"/>
          </a:xfrm>
        </p:grpSpPr>
        <p:grpSp>
          <p:nvGrpSpPr>
            <p:cNvPr id="29" name="组合 28"/>
            <p:cNvGrpSpPr/>
            <p:nvPr/>
          </p:nvGrpSpPr>
          <p:grpSpPr>
            <a:xfrm>
              <a:off x="7701" y="3112"/>
              <a:ext cx="850" cy="879"/>
              <a:chOff x="7641" y="3141"/>
              <a:chExt cx="850" cy="879"/>
            </a:xfrm>
          </p:grpSpPr>
          <p:sp>
            <p:nvSpPr>
              <p:cNvPr id="190"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2</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189" name="矩形 188"/>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13" name="TextBox 64"/>
            <p:cNvSpPr>
              <a:spLocks noChangeArrowheads="1"/>
            </p:cNvSpPr>
            <p:nvPr/>
          </p:nvSpPr>
          <p:spPr bwMode="auto">
            <a:xfrm>
              <a:off x="9090" y="3222"/>
              <a:ext cx="5946"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2000" dirty="0">
                  <a:solidFill>
                    <a:srgbClr val="F79646"/>
                  </a:solidFill>
                  <a:latin typeface="微软雅黑" panose="020B0503020204020204" pitchFamily="34" charset="-122"/>
                  <a:ea typeface="微软雅黑" panose="020B0503020204020204" pitchFamily="34" charset="-122"/>
                </a:rPr>
                <a:t>掌握审计业务约定书的基本内容</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a:xfrm>
            <a:off x="4890135" y="1139825"/>
            <a:ext cx="5683250" cy="558428"/>
            <a:chOff x="7701" y="1795"/>
            <a:chExt cx="8950" cy="879"/>
          </a:xfrm>
        </p:grpSpPr>
        <p:sp>
          <p:nvSpPr>
            <p:cNvPr id="146" name="TextBox 64"/>
            <p:cNvSpPr>
              <a:spLocks noChangeArrowheads="1"/>
            </p:cNvSpPr>
            <p:nvPr/>
          </p:nvSpPr>
          <p:spPr bwMode="auto">
            <a:xfrm>
              <a:off x="9090" y="1905"/>
              <a:ext cx="756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2000" dirty="0">
                  <a:solidFill>
                    <a:srgbClr val="F79646"/>
                  </a:solidFill>
                  <a:latin typeface="微软雅黑" panose="020B0503020204020204" pitchFamily="34" charset="-122"/>
                  <a:ea typeface="微软雅黑" panose="020B0503020204020204" pitchFamily="34" charset="-122"/>
                </a:rPr>
                <a:t>熟悉审计业务初步活动的含义及主要内容</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1" name="组合 30"/>
            <p:cNvGrpSpPr/>
            <p:nvPr/>
          </p:nvGrpSpPr>
          <p:grpSpPr>
            <a:xfrm>
              <a:off x="7701" y="1795"/>
              <a:ext cx="850" cy="879"/>
              <a:chOff x="7641" y="3141"/>
              <a:chExt cx="850" cy="879"/>
            </a:xfrm>
          </p:grpSpPr>
          <p:sp>
            <p:nvSpPr>
              <p:cNvPr id="32"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1</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3" name="矩形 32"/>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9" name="组合 48"/>
          <p:cNvGrpSpPr/>
          <p:nvPr/>
        </p:nvGrpSpPr>
        <p:grpSpPr>
          <a:xfrm>
            <a:off x="4890135" y="2794889"/>
            <a:ext cx="5170170" cy="558165"/>
            <a:chOff x="7701" y="4401"/>
            <a:chExt cx="8142" cy="879"/>
          </a:xfrm>
        </p:grpSpPr>
        <p:sp>
          <p:nvSpPr>
            <p:cNvPr id="14" name="TextBox 64"/>
            <p:cNvSpPr>
              <a:spLocks noChangeArrowheads="1"/>
            </p:cNvSpPr>
            <p:nvPr/>
          </p:nvSpPr>
          <p:spPr bwMode="auto">
            <a:xfrm>
              <a:off x="9090" y="4511"/>
              <a:ext cx="6753"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2000" dirty="0">
                  <a:solidFill>
                    <a:srgbClr val="F79646"/>
                  </a:solidFill>
                  <a:latin typeface="微软雅黑" panose="020B0503020204020204" pitchFamily="34" charset="-122"/>
                  <a:ea typeface="微软雅黑" panose="020B0503020204020204" pitchFamily="34" charset="-122"/>
                </a:rPr>
                <a:t>掌握审计重要性水平的评估和运用</a:t>
              </a:r>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4" name="组合 33"/>
            <p:cNvGrpSpPr/>
            <p:nvPr/>
          </p:nvGrpSpPr>
          <p:grpSpPr>
            <a:xfrm>
              <a:off x="7701" y="4401"/>
              <a:ext cx="850" cy="879"/>
              <a:chOff x="7641" y="3141"/>
              <a:chExt cx="850" cy="879"/>
            </a:xfrm>
          </p:grpSpPr>
          <p:sp>
            <p:nvSpPr>
              <p:cNvPr id="35"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3</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6" name="矩形 35"/>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8" name="组合 47"/>
          <p:cNvGrpSpPr/>
          <p:nvPr/>
        </p:nvGrpSpPr>
        <p:grpSpPr>
          <a:xfrm>
            <a:off x="4890135" y="3716471"/>
            <a:ext cx="5170170" cy="1015365"/>
            <a:chOff x="7701" y="5330"/>
            <a:chExt cx="8142" cy="1599"/>
          </a:xfrm>
        </p:grpSpPr>
        <p:sp>
          <p:nvSpPr>
            <p:cNvPr id="15" name="TextBox 64"/>
            <p:cNvSpPr>
              <a:spLocks noChangeArrowheads="1"/>
            </p:cNvSpPr>
            <p:nvPr/>
          </p:nvSpPr>
          <p:spPr bwMode="auto">
            <a:xfrm>
              <a:off x="9090" y="5330"/>
              <a:ext cx="6753" cy="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zh-CN" sz="2000" dirty="0">
                  <a:solidFill>
                    <a:srgbClr val="F79646"/>
                  </a:solidFill>
                  <a:latin typeface="微软雅黑" panose="020B0503020204020204" pitchFamily="34" charset="-122"/>
                  <a:ea typeface="微软雅黑" panose="020B0503020204020204" pitchFamily="34" charset="-122"/>
                </a:rPr>
                <a:t>掌握审计风险的含义、构成要素</a:t>
              </a:r>
              <a:r>
                <a:rPr lang="zh-CN" altLang="zh-CN" sz="2000" dirty="0" smtClean="0">
                  <a:solidFill>
                    <a:srgbClr val="F79646"/>
                  </a:solidFill>
                  <a:latin typeface="微软雅黑" panose="020B0503020204020204" pitchFamily="34" charset="-122"/>
                  <a:ea typeface="微软雅黑" panose="020B0503020204020204" pitchFamily="34" charset="-122"/>
                </a:rPr>
                <a:t>以及</a:t>
              </a:r>
              <a:endParaRPr lang="en-US" altLang="zh-CN" sz="2000" dirty="0" smtClean="0">
                <a:solidFill>
                  <a:srgbClr val="F79646"/>
                </a:solidFill>
                <a:latin typeface="微软雅黑" panose="020B0503020204020204" pitchFamily="34" charset="-122"/>
                <a:ea typeface="微软雅黑" panose="020B0503020204020204" pitchFamily="34" charset="-122"/>
              </a:endParaRPr>
            </a:p>
            <a:p>
              <a:pPr>
                <a:lnSpc>
                  <a:spcPct val="150000"/>
                </a:lnSpc>
              </a:pPr>
              <a:r>
                <a:rPr lang="zh-CN" altLang="zh-CN" sz="2000" dirty="0" smtClean="0">
                  <a:solidFill>
                    <a:srgbClr val="F79646"/>
                  </a:solidFill>
                  <a:latin typeface="微软雅黑" panose="020B0503020204020204" pitchFamily="34" charset="-122"/>
                  <a:ea typeface="微软雅黑" panose="020B0503020204020204" pitchFamily="34" charset="-122"/>
                </a:rPr>
                <a:t>与</a:t>
              </a:r>
              <a:r>
                <a:rPr lang="zh-CN" altLang="zh-CN" sz="2000" dirty="0">
                  <a:solidFill>
                    <a:srgbClr val="F79646"/>
                  </a:solidFill>
                  <a:latin typeface="微软雅黑" panose="020B0503020204020204" pitchFamily="34" charset="-122"/>
                  <a:ea typeface="微软雅黑" panose="020B0503020204020204" pitchFamily="34" charset="-122"/>
                </a:rPr>
                <a:t>重要性水平之间的关系</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7" name="组合 36"/>
            <p:cNvGrpSpPr/>
            <p:nvPr/>
          </p:nvGrpSpPr>
          <p:grpSpPr>
            <a:xfrm>
              <a:off x="7701" y="5704"/>
              <a:ext cx="850" cy="879"/>
              <a:chOff x="7641" y="3141"/>
              <a:chExt cx="850" cy="879"/>
            </a:xfrm>
          </p:grpSpPr>
          <p:sp>
            <p:nvSpPr>
              <p:cNvPr id="38"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4</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39" name="矩形 38"/>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46" name="组合 45"/>
          <p:cNvGrpSpPr/>
          <p:nvPr/>
        </p:nvGrpSpPr>
        <p:grpSpPr>
          <a:xfrm>
            <a:off x="4907418" y="5126587"/>
            <a:ext cx="5683250" cy="558165"/>
            <a:chOff x="7701" y="8310"/>
            <a:chExt cx="8950" cy="879"/>
          </a:xfrm>
        </p:grpSpPr>
        <p:sp>
          <p:nvSpPr>
            <p:cNvPr id="17" name="TextBox 64"/>
            <p:cNvSpPr>
              <a:spLocks noChangeArrowheads="1"/>
            </p:cNvSpPr>
            <p:nvPr/>
          </p:nvSpPr>
          <p:spPr bwMode="auto">
            <a:xfrm>
              <a:off x="9090" y="8420"/>
              <a:ext cx="756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2000" dirty="0">
                  <a:solidFill>
                    <a:srgbClr val="F79646"/>
                  </a:solidFill>
                  <a:latin typeface="微软雅黑" panose="020B0503020204020204" pitchFamily="34" charset="-122"/>
                  <a:ea typeface="微软雅黑" panose="020B0503020204020204" pitchFamily="34" charset="-122"/>
                </a:rPr>
                <a:t>熟悉总体审计策略、具体审计计划的内容</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43" name="组合 42"/>
            <p:cNvGrpSpPr/>
            <p:nvPr/>
          </p:nvGrpSpPr>
          <p:grpSpPr>
            <a:xfrm>
              <a:off x="7701" y="8310"/>
              <a:ext cx="850" cy="879"/>
              <a:chOff x="7641" y="3141"/>
              <a:chExt cx="850" cy="879"/>
            </a:xfrm>
          </p:grpSpPr>
          <p:sp>
            <p:nvSpPr>
              <p:cNvPr id="44" name="TextBox 59"/>
              <p:cNvSpPr>
                <a:spLocks noChangeArrowheads="1"/>
              </p:cNvSpPr>
              <p:nvPr/>
            </p:nvSpPr>
            <p:spPr bwMode="auto">
              <a:xfrm flipH="1">
                <a:off x="7698" y="3198"/>
                <a:ext cx="73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dirty="0" smtClean="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rPr>
                  <a:t>5</a:t>
                </a:r>
                <a:endParaRPr lang="en-US" altLang="zh-CN" sz="2800" dirty="0">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anose="02000000000000000000" pitchFamily="2" charset="-122"/>
                </a:endParaRPr>
              </a:p>
            </p:txBody>
          </p:sp>
          <p:sp>
            <p:nvSpPr>
              <p:cNvPr id="45" name="矩形 44"/>
              <p:cNvSpPr/>
              <p:nvPr/>
            </p:nvSpPr>
            <p:spPr>
              <a:xfrm>
                <a:off x="7641" y="3141"/>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79646"/>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par>
                          <p:cTn id="33" fill="hold">
                            <p:stCondLst>
                              <p:cond delay="4750"/>
                            </p:stCondLst>
                            <p:childTnLst>
                              <p:par>
                                <p:cTn id="34" presetID="53" presetClass="entr" presetSubtype="16" fill="hold" nodeType="afterEffect">
                                  <p:stCondLst>
                                    <p:cond delay="0"/>
                                  </p:stCondLst>
                                  <p:childTnLst>
                                    <p:set>
                                      <p:cBhvr>
                                        <p:cTn id="35" dur="1000" fill="hold">
                                          <p:stCondLst>
                                            <p:cond delay="0"/>
                                          </p:stCondLst>
                                        </p:cTn>
                                        <p:tgtEl>
                                          <p:spTgt spid="48"/>
                                        </p:tgtEl>
                                        <p:attrNameLst>
                                          <p:attrName>style.visibility</p:attrName>
                                        </p:attrNameLst>
                                      </p:cBhvr>
                                      <p:to>
                                        <p:strVal val="visible"/>
                                      </p:to>
                                    </p:set>
                                    <p:anim calcmode="lin" valueType="num">
                                      <p:cBhvr>
                                        <p:cTn id="36" dur="1000" fill="hold"/>
                                        <p:tgtEl>
                                          <p:spTgt spid="48"/>
                                        </p:tgtEl>
                                        <p:attrNameLst>
                                          <p:attrName>ppt_w</p:attrName>
                                        </p:attrNameLst>
                                      </p:cBhvr>
                                      <p:tavLst>
                                        <p:tav tm="0">
                                          <p:val>
                                            <p:fltVal val="0"/>
                                          </p:val>
                                        </p:tav>
                                        <p:tav tm="100000">
                                          <p:val>
                                            <p:strVal val="#ppt_w"/>
                                          </p:val>
                                        </p:tav>
                                      </p:tavLst>
                                    </p:anim>
                                    <p:anim calcmode="lin" valueType="num">
                                      <p:cBhvr>
                                        <p:cTn id="37" dur="1000" fill="hold"/>
                                        <p:tgtEl>
                                          <p:spTgt spid="48"/>
                                        </p:tgtEl>
                                        <p:attrNameLst>
                                          <p:attrName>ppt_h</p:attrName>
                                        </p:attrNameLst>
                                      </p:cBhvr>
                                      <p:tavLst>
                                        <p:tav tm="0">
                                          <p:val>
                                            <p:fltVal val="0"/>
                                          </p:val>
                                        </p:tav>
                                        <p:tav tm="100000">
                                          <p:val>
                                            <p:strVal val="#ppt_h"/>
                                          </p:val>
                                        </p:tav>
                                      </p:tavLst>
                                    </p:anim>
                                    <p:animEffect transition="in" filter="fade">
                                      <p:cBhvr>
                                        <p:cTn id="38" dur="1000"/>
                                        <p:tgtEl>
                                          <p:spTgt spid="48"/>
                                        </p:tgtEl>
                                      </p:cBhvr>
                                    </p:animEffect>
                                  </p:childTnLst>
                                </p:cTn>
                              </p:par>
                            </p:childTnLst>
                          </p:cTn>
                        </p:par>
                        <p:par>
                          <p:cTn id="39" fill="hold">
                            <p:stCondLst>
                              <p:cond delay="5750"/>
                            </p:stCondLst>
                            <p:childTnLst>
                              <p:par>
                                <p:cTn id="40" presetID="53" presetClass="entr" presetSubtype="16" fill="hold" nodeType="afterEffect">
                                  <p:stCondLst>
                                    <p:cond delay="0"/>
                                  </p:stCondLst>
                                  <p:childTnLst>
                                    <p:set>
                                      <p:cBhvr>
                                        <p:cTn id="41" dur="1000" fill="hold">
                                          <p:stCondLst>
                                            <p:cond delay="0"/>
                                          </p:stCondLst>
                                        </p:cTn>
                                        <p:tgtEl>
                                          <p:spTgt spid="46"/>
                                        </p:tgtEl>
                                        <p:attrNameLst>
                                          <p:attrName>style.visibility</p:attrName>
                                        </p:attrNameLst>
                                      </p:cBhvr>
                                      <p:to>
                                        <p:strVal val="visible"/>
                                      </p:to>
                                    </p:set>
                                    <p:anim calcmode="lin" valueType="num">
                                      <p:cBhvr>
                                        <p:cTn id="42" dur="1000" fill="hold"/>
                                        <p:tgtEl>
                                          <p:spTgt spid="46"/>
                                        </p:tgtEl>
                                        <p:attrNameLst>
                                          <p:attrName>ppt_w</p:attrName>
                                        </p:attrNameLst>
                                      </p:cBhvr>
                                      <p:tavLst>
                                        <p:tav tm="0">
                                          <p:val>
                                            <p:fltVal val="0"/>
                                          </p:val>
                                        </p:tav>
                                        <p:tav tm="100000">
                                          <p:val>
                                            <p:strVal val="#ppt_w"/>
                                          </p:val>
                                        </p:tav>
                                      </p:tavLst>
                                    </p:anim>
                                    <p:anim calcmode="lin" valueType="num">
                                      <p:cBhvr>
                                        <p:cTn id="43" dur="1000" fill="hold"/>
                                        <p:tgtEl>
                                          <p:spTgt spid="46"/>
                                        </p:tgtEl>
                                        <p:attrNameLst>
                                          <p:attrName>ppt_h</p:attrName>
                                        </p:attrNameLst>
                                      </p:cBhvr>
                                      <p:tavLst>
                                        <p:tav tm="0">
                                          <p:val>
                                            <p:fltVal val="0"/>
                                          </p:val>
                                        </p:tav>
                                        <p:tav tm="100000">
                                          <p:val>
                                            <p:strVal val="#ppt_h"/>
                                          </p:val>
                                        </p:tav>
                                      </p:tavLst>
                                    </p:anim>
                                    <p:animEffect transition="in" filter="fade">
                                      <p:cBhvr>
                                        <p:cTn id="44"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05741" y="836712"/>
            <a:ext cx="10153650" cy="3271016"/>
            <a:chOff x="946620" y="1670343"/>
            <a:chExt cx="10153650" cy="3271016"/>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四</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、总体审计策略</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2862322"/>
            </a:xfrm>
            <a:prstGeom prst="rect">
              <a:avLst/>
            </a:prstGeom>
            <a:noFill/>
          </p:spPr>
          <p:txBody>
            <a:bodyPr wrap="square" rtlCol="0">
              <a:spAutoFit/>
            </a:bodyPr>
            <a:lstStyle/>
            <a:p>
              <a:pPr>
                <a:lnSpc>
                  <a:spcPct val="200000"/>
                </a:lnSpc>
              </a:pPr>
              <a:r>
                <a:rPr lang="en-US"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（三）审计方向</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总体</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审计策略制定应当考虑影响审计业务的重要因素，以确定</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项目组的工作方向</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包括确定适当的重要性水平，初步识别可能存在较高的重大错报风险的领域，初步识别重要的组成部分和账户余额，评价是否需要针对内部控制的有效性获取审计证据，识别被审计单位、所处行业、财务报告要求及其他相关方面最近发生的重大变化等。</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05741" y="836712"/>
            <a:ext cx="10153650" cy="4794510"/>
            <a:chOff x="946620" y="1670343"/>
            <a:chExt cx="10153650" cy="4794510"/>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四</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、总体审计策略</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4385816"/>
            </a:xfrm>
            <a:prstGeom prst="rect">
              <a:avLst/>
            </a:prstGeom>
            <a:noFill/>
          </p:spPr>
          <p:txBody>
            <a:bodyPr wrap="square" rtlCol="0">
              <a:spAutoFit/>
            </a:bodyPr>
            <a:lstStyle/>
            <a:p>
              <a:pPr>
                <a:lnSpc>
                  <a:spcPct val="200000"/>
                </a:lnSpc>
              </a:pPr>
              <a:r>
                <a:rPr lang="en-US"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dirty="0">
                  <a:solidFill>
                    <a:srgbClr val="F79646"/>
                  </a:solidFill>
                  <a:latin typeface="微软雅黑" panose="020B0503020204020204" pitchFamily="34" charset="-122"/>
                  <a:ea typeface="微软雅黑" panose="020B0503020204020204" pitchFamily="34" charset="-122"/>
                  <a:cs typeface="Lato Regular"/>
                </a:rPr>
                <a:t>（四）总体审计策略中包括的内容</a:t>
              </a:r>
              <a:endParaRPr lang="en-US" altLang="zh-CN" b="1" dirty="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总体</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审计策略应能恰当地反映注册会计师考虑</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审计范围、报告目标和审计方向</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的结果。注册会计师应当在总体审计策略中清楚地说明下列内容：</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1</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具体审计领域调配的资源</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，包括向高风险领域分派有适当经验的项目组成员，就复杂问题利用专家工作等；</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2</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具体审计领域</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分配资源的数量</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，包括安排到重要存货存放地观察存货盘点的项目组成员数量，对其他注册会计师工作的复核范围，对高风险领域安排的审计时间预测等。</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3</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资源调配安排</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，包括期中审计阶段、关键的截止日期调配资源等。</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4</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管理、指导、监督</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资源的利用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，包括预期召开项目组预备会和总结会，预期项目负责人、经理进行复核，是否需要实施项目质量控制复核等</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337573" y="5740443"/>
            <a:ext cx="9873044" cy="460382"/>
          </a:xfrm>
          <a:prstGeom prst="rect">
            <a:avLst/>
          </a:prstGeom>
          <a:noFill/>
        </p:spPr>
        <p:txBody>
          <a:bodyPr wrap="square" rtlCol="0">
            <a:spAutoFit/>
          </a:bodyPr>
          <a:lstStyle/>
          <a:p>
            <a:pPr>
              <a:lnSpc>
                <a:spcPct val="150000"/>
              </a:lnSpc>
            </a:pPr>
            <a:r>
              <a:rPr lang="zh-CN" altLang="en-US" b="1" dirty="0" smtClean="0"/>
              <a:t>总体审计策略见</a:t>
            </a:r>
            <a:r>
              <a:rPr lang="zh-CN" altLang="en-US" b="1" dirty="0"/>
              <a:t>教材</a:t>
            </a:r>
            <a:r>
              <a:rPr lang="en-US" altLang="zh-CN" b="1" dirty="0" smtClean="0"/>
              <a:t>P117</a:t>
            </a:r>
            <a:r>
              <a:rPr lang="zh-CN" altLang="en-US" b="1" dirty="0" smtClean="0"/>
              <a:t>页表</a:t>
            </a:r>
            <a:r>
              <a:rPr lang="en-US" altLang="zh-CN" b="1" dirty="0" smtClean="0"/>
              <a:t>4-5</a:t>
            </a:r>
            <a:endParaRPr lang="zh-CN" altLang="en-US" b="1" dirty="0"/>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05741" y="836712"/>
            <a:ext cx="10153650" cy="1283101"/>
            <a:chOff x="946620" y="1670343"/>
            <a:chExt cx="10153650" cy="1283101"/>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五、具体审计计划</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874407"/>
            </a:xfrm>
            <a:prstGeom prst="rect">
              <a:avLst/>
            </a:prstGeom>
            <a:noFill/>
          </p:spPr>
          <p:txBody>
            <a:bodyPr wrap="square" rtlCol="0">
              <a:spAutoFit/>
            </a:bodyPr>
            <a:lstStyle/>
            <a:p>
              <a:pPr>
                <a:lnSpc>
                  <a:spcPct val="150000"/>
                </a:lnSpc>
              </a:pPr>
              <a:r>
                <a:rPr lang="en-US"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具体</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审计计划</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是依据总体审计策略制定的，比总体审计策略更加详细。具体审计计划包括的内容：</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风险评估程序、计划实施的进一步审计程序和其他审计程序</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345740" y="3069117"/>
            <a:ext cx="10222073" cy="3139321"/>
          </a:xfrm>
          <a:prstGeom prst="rect">
            <a:avLst/>
          </a:prstGeom>
          <a:noFill/>
        </p:spPr>
        <p:txBody>
          <a:bodyPr wrap="square" rtlCol="0">
            <a:spAutoFit/>
          </a:bodyPr>
          <a:lstStyle/>
          <a:p>
            <a:pPr>
              <a:lnSpc>
                <a:spcPct val="20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（二）进一步审计程序</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针对</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认定层次的重大错报风险，注册会计师计划实施的进一步审计程序的性质、时间和范围。可以分为进一步审计程序的总体方案和拟实施的具体审计程序（包括进一步审计程序的具体性质、时间和范围）两个层次。</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进一步</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审计程序的</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总体方案</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主要是指注册会计师</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针对各类交易、账户余额和列报决定采用的总体方案，包括实质性方案或综合性方案</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具体审计程序</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则是对进一步审计程序的总体方案的延伸和细化，它通常包括</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控制测试和实质性程序的性质、时间和范围</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89"/>
          <p:cNvSpPr txBox="1"/>
          <p:nvPr/>
        </p:nvSpPr>
        <p:spPr>
          <a:xfrm>
            <a:off x="1345741" y="2119813"/>
            <a:ext cx="10222073" cy="923330"/>
          </a:xfrm>
          <a:prstGeom prst="rect">
            <a:avLst/>
          </a:prstGeom>
          <a:noFill/>
        </p:spPr>
        <p:txBody>
          <a:bodyPr wrap="square" rtlCol="0">
            <a:spAutoFit/>
          </a:bodyPr>
          <a:lstStyle/>
          <a:p>
            <a:pPr>
              <a:lnSpc>
                <a:spcPct val="15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a:t>
            </a:r>
            <a:r>
              <a:rPr lang="zh-CN" altLang="en-US" b="1" dirty="0">
                <a:solidFill>
                  <a:srgbClr val="F79646"/>
                </a:solidFill>
                <a:latin typeface="微软雅黑" panose="020B0503020204020204" pitchFamily="34" charset="-122"/>
                <a:ea typeface="微软雅黑" panose="020B0503020204020204" pitchFamily="34" charset="-122"/>
                <a:cs typeface="Lato Regular"/>
              </a:rPr>
              <a:t>一</a:t>
            </a: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）风险评估程序</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为了</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能够识别和评估财务报表重大错报风险，注册会计师</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实施风险评估程序的性质、时间和</a:t>
            </a:r>
            <a:r>
              <a:rPr lang="zh-CN" altLang="zh-CN"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范围</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805741" y="836712"/>
            <a:ext cx="10153650" cy="2114097"/>
            <a:chOff x="946620" y="1670343"/>
            <a:chExt cx="10153650" cy="2114097"/>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五、具体审计计划</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1705403"/>
            </a:xfrm>
            <a:prstGeom prst="rect">
              <a:avLst/>
            </a:prstGeom>
            <a:noFill/>
          </p:spPr>
          <p:txBody>
            <a:bodyPr wrap="square" rtlCol="0">
              <a:spAutoFit/>
            </a:bodyPr>
            <a:lstStyle/>
            <a:p>
              <a:pPr>
                <a:lnSpc>
                  <a:spcPct val="150000"/>
                </a:lnSpc>
              </a:pPr>
              <a:r>
                <a:rPr lang="en-US"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（三）其他审计程序</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150000"/>
                </a:lnSpc>
              </a:pPr>
              <a:r>
                <a:rPr lang="en-US"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会计师针对审计业务需要实施的</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其他审计程序</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，包括上述审计程序计划中没有涵盖的、根据其他审计准则要求注册会计师应当执行既定程序。例如，阅读含有已审计财务报表文件中的其他信息，以及与被审计单位律师直接沟通等。</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89"/>
          <p:cNvSpPr txBox="1"/>
          <p:nvPr/>
        </p:nvSpPr>
        <p:spPr>
          <a:xfrm>
            <a:off x="1326250" y="3068960"/>
            <a:ext cx="9517380" cy="3000821"/>
          </a:xfrm>
          <a:prstGeom prst="rect">
            <a:avLst/>
          </a:prstGeom>
          <a:noFill/>
        </p:spPr>
        <p:txBody>
          <a:bodyPr wrap="square" rtlCol="0">
            <a:spAutoFit/>
          </a:bodyPr>
          <a:lstStyle/>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总体</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审计策略和具体审计计划不是孤立的、不连续的过程，是</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内在紧密联系</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具体</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审计计划是</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依据总体审计策略制定</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的，对实施总体审计策略所需要审计程序的性质、时间和范围等所作的详细规划与说明</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具体</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审计计划</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比总体审计策略更加详细</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，其内容包括为获取充分、适当的审计证据以及将审计风险降至可接受的低水平，项目组成员拟实施的审计程序的性质、时间和范围</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计划应由审计项目负责人编制形成</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书面文件</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，经有关业务负责人</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审核和批准</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工作底稿中加以记录</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circle(in)">
                                      <p:cBhvr>
                                        <p:cTn id="38"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072383"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二</a:t>
            </a:r>
            <a:r>
              <a:rPr lang="zh-CN" altLang="en-GB" sz="2000" dirty="0" smtClean="0">
                <a:solidFill>
                  <a:srgbClr val="F79646"/>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计划审计工作</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862958" y="188595"/>
            <a:ext cx="8327137"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126654" y="1268760"/>
            <a:ext cx="10222073" cy="1754326"/>
          </a:xfrm>
          <a:prstGeom prst="rect">
            <a:avLst/>
          </a:prstGeom>
          <a:noFill/>
        </p:spPr>
        <p:txBody>
          <a:bodyPr wrap="square" rtlCol="0">
            <a:spAutoFit/>
          </a:bodyPr>
          <a:lstStyle/>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计划</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审计工作并非审计业务的一个孤立阶段，而是一个</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持续的、不断修正</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的过程，贯穿于整个审计业务的始终。由于未预期事项、条件的变化或在实施审计程序中获取了新审计证据等原因，注册会计师应当在审计过程中对总体审计策略和具体审计计划做出必要的更新和修改。</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Administrator\Desktop\QQ截图20160516104337.png"/>
          <p:cNvPicPr>
            <a:picLocks noChangeAspect="1" noChangeArrowheads="1"/>
          </p:cNvPicPr>
          <p:nvPr/>
        </p:nvPicPr>
        <p:blipFill>
          <a:blip r:embed="rId1" cstate="print"/>
          <a:srcRect/>
          <a:stretch>
            <a:fillRect/>
          </a:stretch>
        </p:blipFill>
        <p:spPr bwMode="auto">
          <a:xfrm>
            <a:off x="-1" y="0"/>
            <a:ext cx="1219041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Administrator\Desktop\QQ截图20160516104337.png"/>
          <p:cNvPicPr>
            <a:picLocks noChangeAspect="1" noChangeArrowheads="1"/>
          </p:cNvPicPr>
          <p:nvPr/>
        </p:nvPicPr>
        <p:blipFill>
          <a:blip r:embed="rId2" cstate="print">
            <a:extLst>
              <a:ext uri="{BEBA8EAE-BF5A-486C-A8C5-ECC9F3942E4B}">
                <a14:imgProps xmlns:a14="http://schemas.microsoft.com/office/drawing/2010/main">
                  <a14:imgLayer r:embed="rId3">
                    <a14:imgEffect>
                      <a14:colorTemperature colorTemp="11200"/>
                    </a14:imgEffect>
                  </a14:imgLayer>
                </a14:imgProps>
              </a:ext>
            </a:extLst>
          </a:blip>
          <a:srcRect/>
          <a:stretch>
            <a:fillRect/>
          </a:stretch>
        </p:blipFill>
        <p:spPr bwMode="auto">
          <a:xfrm>
            <a:off x="-1" y="-27383"/>
            <a:ext cx="12190413" cy="6885383"/>
          </a:xfrm>
          <a:prstGeom prst="rect">
            <a:avLst/>
          </a:prstGeom>
          <a:noFill/>
          <a:extLst>
            <a:ext uri="{909E8E84-426E-40DD-AFC4-6F175D3DCCD1}">
              <a14:hiddenFill xmlns:a14="http://schemas.microsoft.com/office/drawing/2010/main">
                <a:solidFill>
                  <a:srgbClr val="FFFFFF"/>
                </a:solidFill>
              </a14:hiddenFill>
            </a:ext>
          </a:extLst>
        </p:spPr>
      </p:pic>
      <p:sp>
        <p:nvSpPr>
          <p:cNvPr id="11" name="圆角矩形 10"/>
          <p:cNvSpPr/>
          <p:nvPr/>
        </p:nvSpPr>
        <p:spPr>
          <a:xfrm>
            <a:off x="7297896" y="1117331"/>
            <a:ext cx="1092053" cy="849374"/>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7297896" y="2066394"/>
            <a:ext cx="1092053" cy="849374"/>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8604258" y="1117331"/>
            <a:ext cx="1092053" cy="849374"/>
          </a:xfrm>
          <a:prstGeom prst="roundRect">
            <a:avLst/>
          </a:prstGeom>
          <a:blipFill>
            <a:blip r:embed="rId6"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9914719" y="3037789"/>
            <a:ext cx="1177616" cy="849374"/>
          </a:xfrm>
          <a:prstGeom prst="roundRect">
            <a:avLst/>
          </a:prstGeom>
          <a:blipFill>
            <a:blip r:embed="rId7"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3"/>
          <p:cNvSpPr txBox="1"/>
          <p:nvPr/>
        </p:nvSpPr>
        <p:spPr>
          <a:xfrm>
            <a:off x="7304405" y="4456430"/>
            <a:ext cx="2472055" cy="368300"/>
          </a:xfrm>
          <a:prstGeom prst="rect">
            <a:avLst/>
          </a:prstGeom>
          <a:noFill/>
        </p:spPr>
        <p:txBody>
          <a:bodyPr wrap="square" rtlCol="0" anchor="ctr" anchorCtr="0">
            <a:spAutoFit/>
          </a:bodyPr>
          <a:lstStyle/>
          <a:p>
            <a:pPr algn="dist"/>
            <a:r>
              <a:rPr lang="zh-CN" altLang="zh-CN" dirty="0">
                <a:solidFill>
                  <a:srgbClr val="F79646"/>
                </a:solidFill>
                <a:latin typeface="微软雅黑" panose="020B0503020204020204" pitchFamily="34" charset="-122"/>
                <a:ea typeface="微软雅黑" panose="020B0503020204020204" pitchFamily="34" charset="-122"/>
              </a:rPr>
              <a:t>北京出版社</a:t>
            </a:r>
            <a:endParaRPr lang="zh-CN" altLang="zh-CN" dirty="0">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p:nvPr/>
        </p:nvSpPr>
        <p:spPr>
          <a:xfrm>
            <a:off x="1432673" y="2232999"/>
            <a:ext cx="4339651" cy="923330"/>
          </a:xfrm>
          <a:prstGeom prst="rect">
            <a:avLst/>
          </a:prstGeom>
          <a:noFill/>
        </p:spPr>
        <p:txBody>
          <a:bodyPr wrap="none" rtlCol="0">
            <a:spAutoFit/>
          </a:bodyPr>
          <a:lstStyle/>
          <a:p>
            <a:pPr algn="ctr"/>
            <a:r>
              <a:rPr lang="zh-CN" altLang="en-US" sz="5400" b="1" smtClean="0">
                <a:solidFill>
                  <a:srgbClr val="F79646"/>
                </a:solidFill>
                <a:latin typeface="AvantGarde Md BT" pitchFamily="34" charset="0"/>
                <a:ea typeface="微软雅黑" panose="020B0503020204020204" pitchFamily="34" charset="-122"/>
              </a:rPr>
              <a:t>谢谢您的聆听</a:t>
            </a:r>
            <a:endParaRPr lang="en-US" altLang="zh-CN" sz="5400" b="1" dirty="0">
              <a:solidFill>
                <a:srgbClr val="F79646"/>
              </a:solidFill>
              <a:latin typeface="AvantGarde Md BT" pitchFamily="34" charset="0"/>
              <a:ea typeface="微软雅黑" panose="020B0503020204020204" pitchFamily="34" charset="-122"/>
            </a:endParaRPr>
          </a:p>
        </p:txBody>
      </p:sp>
      <p:grpSp>
        <p:nvGrpSpPr>
          <p:cNvPr id="26" name="组合 25"/>
          <p:cNvGrpSpPr/>
          <p:nvPr/>
        </p:nvGrpSpPr>
        <p:grpSpPr>
          <a:xfrm>
            <a:off x="2337601" y="4221088"/>
            <a:ext cx="2749493" cy="412425"/>
            <a:chOff x="5423085" y="5733256"/>
            <a:chExt cx="2749493" cy="412425"/>
          </a:xfrm>
        </p:grpSpPr>
        <p:sp>
          <p:nvSpPr>
            <p:cNvPr id="27" name="Rounded Rectangle 28"/>
            <p:cNvSpPr/>
            <p:nvPr/>
          </p:nvSpPr>
          <p:spPr>
            <a:xfrm>
              <a:off x="5423085" y="5733256"/>
              <a:ext cx="2749493"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7"/>
              <a:ext cx="1104169" cy="412424"/>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798" y="4242634"/>
            <a:ext cx="1008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主　编</a:t>
            </a:r>
            <a:endParaRPr lang="zh-CN" altLang="en-US"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0" name="TextBox 59"/>
          <p:cNvSpPr>
            <a:spLocks noChangeArrowheads="1"/>
          </p:cNvSpPr>
          <p:nvPr/>
        </p:nvSpPr>
        <p:spPr bwMode="auto">
          <a:xfrm flipH="1">
            <a:off x="3574925" y="4242634"/>
            <a:ext cx="20012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smtClean="0">
                <a:solidFill>
                  <a:srgbClr val="F79646"/>
                </a:solidFill>
                <a:latin typeface="微软雅黑" panose="020B0503020204020204" pitchFamily="34" charset="-122"/>
                <a:ea typeface="微软雅黑" panose="020B0503020204020204" pitchFamily="34" charset="-122"/>
                <a:sym typeface="方正兰亭黑_GBK" panose="02000000000000000000" pitchFamily="2" charset="-122"/>
              </a:rPr>
              <a:t>陈继林    张晓丽</a:t>
            </a:r>
            <a:endParaRPr lang="zh-CN" altLang="en-US" dirty="0">
              <a:solidFill>
                <a:srgbClr val="F79646"/>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a:off x="0" y="-27383"/>
            <a:ext cx="262558" cy="6885383"/>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97665" y="-27383"/>
            <a:ext cx="262558" cy="6885383"/>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39839" y="-27384"/>
            <a:ext cx="262558" cy="6885383"/>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flipV="1">
            <a:off x="758222" y="3223137"/>
            <a:ext cx="5686173" cy="61847"/>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286" y="620688"/>
            <a:ext cx="5040560" cy="4968552"/>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flipH="1">
            <a:off x="6815286" y="620688"/>
            <a:ext cx="72008"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p:tgtEl>
                                          <p:spTgt spid="30"/>
                                        </p:tgtEl>
                                        <p:attrNameLst>
                                          <p:attrName>ppt_y</p:attrName>
                                        </p:attrNameLst>
                                      </p:cBhvr>
                                      <p:tavLst>
                                        <p:tav tm="0">
                                          <p:val>
                                            <p:strVal val="#ppt_y+#ppt_h*1.125000"/>
                                          </p:val>
                                        </p:tav>
                                        <p:tav tm="100000">
                                          <p:val>
                                            <p:strVal val="#ppt_y"/>
                                          </p:val>
                                        </p:tav>
                                      </p:tavLst>
                                    </p:anim>
                                    <p:animEffect transition="in" filter="wipe(up)">
                                      <p:cBhvr>
                                        <p:cTn id="8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30" grpId="0"/>
      <p:bldP spid="43" grpId="0" animBg="1"/>
      <p:bldP spid="44" grpId="0" animBg="1"/>
      <p:bldP spid="45" grpId="0" animBg="1"/>
      <p:bldP spid="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54646" y="807720"/>
            <a:ext cx="4552950" cy="914400"/>
            <a:chOff x="2022" y="2564"/>
            <a:chExt cx="7170" cy="1440"/>
          </a:xfrm>
        </p:grpSpPr>
        <p:grpSp>
          <p:nvGrpSpPr>
            <p:cNvPr id="5"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案</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导</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7" name="TextBox 126"/>
          <p:cNvSpPr txBox="1"/>
          <p:nvPr/>
        </p:nvSpPr>
        <p:spPr>
          <a:xfrm>
            <a:off x="1126654" y="2057915"/>
            <a:ext cx="10729191" cy="4708981"/>
          </a:xfrm>
          <a:prstGeom prst="rect">
            <a:avLst/>
          </a:prstGeom>
          <a:noFill/>
        </p:spPr>
        <p:txBody>
          <a:bodyPr wrap="square" rtlCol="0">
            <a:spAutoFit/>
          </a:bodyPr>
          <a:lstStyle/>
          <a:p>
            <a:pPr>
              <a:lnSpc>
                <a:spcPct val="150000"/>
              </a:lnSpc>
            </a:pPr>
            <a:r>
              <a:rPr lang="zh-CN" altLang="en-US"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资料</a:t>
            </a:r>
            <a:r>
              <a:rPr lang="zh-CN" altLang="en-US"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王明、张江两位注册会计师在对鹏远有限责任公司实施审计过程中</a:t>
            </a:r>
            <a:r>
              <a:rPr lang="zh-CN" altLang="zh-CN" sz="2000" b="1" dirty="0" smtClean="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，按照</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以下步骤编制了审计计划：</a:t>
            </a:r>
            <a:endPar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了解该公司经营及所属行业的基本情况；</a:t>
            </a:r>
            <a:endPar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了解被审计单位的内部控制；</a:t>
            </a:r>
            <a:endPar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执行分析性复核程序；</a:t>
            </a:r>
            <a:endPar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考虑审计风险；</a:t>
            </a:r>
            <a:endPar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初步评价重要性水平；</a:t>
            </a:r>
            <a:endPar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6.</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对重要认定制定初步审计策略；</a:t>
            </a:r>
            <a:endPar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7.</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确定检查风险及设计实质性测试；</a:t>
            </a:r>
            <a:endPar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8.</a:t>
            </a:r>
            <a:r>
              <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rPr>
              <a:t>进行控制测试及评估控制风险。</a:t>
            </a:r>
            <a:endParaRPr lang="zh-CN" altLang="zh-CN" sz="2000" b="1" dirty="0">
              <a:solidFill>
                <a:srgbClr val="F79646"/>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8" name="Freeform 12"/>
          <p:cNvSpPr/>
          <p:nvPr/>
        </p:nvSpPr>
        <p:spPr bwMode="auto">
          <a:xfrm>
            <a:off x="911178" y="1902567"/>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919742" y="6021288"/>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05476" y="188595"/>
            <a:ext cx="1138461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14:presetBounceEnd="44000">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14:bounceEnd="44000">
                                          <p:cBhvr additive="base">
                                            <p:cTn id="16" dur="500" fill="hold"/>
                                            <p:tgtEl>
                                              <p:spTgt spid="127"/>
                                            </p:tgtEl>
                                            <p:attrNameLst>
                                              <p:attrName>ppt_x</p:attrName>
                                            </p:attrNameLst>
                                          </p:cBhvr>
                                          <p:tavLst>
                                            <p:tav tm="0">
                                              <p:val>
                                                <p:strVal val="0-#ppt_w/2"/>
                                              </p:val>
                                            </p:tav>
                                            <p:tav tm="100000">
                                              <p:val>
                                                <p:strVal val="#ppt_x"/>
                                              </p:val>
                                            </p:tav>
                                          </p:tavLst>
                                        </p:anim>
                                        <p:anim calcmode="lin" valueType="num" p14:bounceEnd="44000">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1"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2" presetClass="entr" presetSubtype="8" fill="hold" grpId="0" nodeType="afterEffect">
                                      <p:stCondLst>
                                        <p:cond delay="0"/>
                                      </p:stCondLst>
                                      <p:childTnLst>
                                        <p:set>
                                          <p:cBhvr>
                                            <p:cTn id="15" dur="1" fill="hold">
                                              <p:stCondLst>
                                                <p:cond delay="0"/>
                                              </p:stCondLst>
                                            </p:cTn>
                                            <p:tgtEl>
                                              <p:spTgt spid="127"/>
                                            </p:tgtEl>
                                            <p:attrNameLst>
                                              <p:attrName>style.visibility</p:attrName>
                                            </p:attrNameLst>
                                          </p:cBhvr>
                                          <p:to>
                                            <p:strVal val="visible"/>
                                          </p:to>
                                        </p:set>
                                        <p:anim calcmode="lin" valueType="num">
                                          <p:cBhvr additive="base">
                                            <p:cTn id="16" dur="500" fill="hold"/>
                                            <p:tgtEl>
                                              <p:spTgt spid="127"/>
                                            </p:tgtEl>
                                            <p:attrNameLst>
                                              <p:attrName>ppt_x</p:attrName>
                                            </p:attrNameLst>
                                          </p:cBhvr>
                                          <p:tavLst>
                                            <p:tav tm="0">
                                              <p:val>
                                                <p:strVal val="0-#ppt_w/2"/>
                                              </p:val>
                                            </p:tav>
                                            <p:tav tm="100000">
                                              <p:val>
                                                <p:strVal val="#ppt_x"/>
                                              </p:val>
                                            </p:tav>
                                          </p:tavLst>
                                        </p:anim>
                                        <p:anim calcmode="lin" valueType="num">
                                          <p:cBhvr additive="base">
                                            <p:cTn id="17" dur="500" fill="hold"/>
                                            <p:tgtEl>
                                              <p:spTgt spid="127"/>
                                            </p:tgtEl>
                                            <p:attrNameLst>
                                              <p:attrName>ppt_y</p:attrName>
                                            </p:attrNameLst>
                                          </p:cBhvr>
                                          <p:tavLst>
                                            <p:tav tm="0">
                                              <p:val>
                                                <p:strVal val="#ppt_y"/>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bldLvl="0" animBg="1"/>
          <p:bldP spid="128" grpId="1" bldLvl="0" animBg="1"/>
          <p:bldP spid="129" grpId="0" bldLvl="0" animBg="1"/>
          <p:bldP spid="129" grpId="1" bldLvl="0" animBg="1"/>
          <p:bldP spid="7" grpId="0" bldLvl="0" animBg="1"/>
          <p:bldP spid="8" grpId="0" bldLvl="0" animBg="1"/>
          <p:bldP spid="9" grpId="0" bldLvl="0" animBg="1"/>
          <p:bldP spid="11" grpId="0" bldLvl="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54646" y="807720"/>
            <a:ext cx="4552950" cy="914400"/>
            <a:chOff x="2022" y="2564"/>
            <a:chExt cx="7170" cy="1440"/>
          </a:xfrm>
        </p:grpSpPr>
        <p:grpSp>
          <p:nvGrpSpPr>
            <p:cNvPr id="5" name="组合 4"/>
            <p:cNvGrpSpPr/>
            <p:nvPr/>
          </p:nvGrpSpPr>
          <p:grpSpPr>
            <a:xfrm>
              <a:off x="2022" y="2564"/>
              <a:ext cx="1440" cy="1440"/>
              <a:chOff x="2022" y="2564"/>
              <a:chExt cx="1440" cy="1440"/>
            </a:xfrm>
          </p:grpSpPr>
          <p:sp>
            <p:nvSpPr>
              <p:cNvPr id="117" name="椭圆 116"/>
              <p:cNvSpPr/>
              <p:nvPr/>
            </p:nvSpPr>
            <p:spPr>
              <a:xfrm>
                <a:off x="202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36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案</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932" y="2564"/>
              <a:ext cx="1440" cy="1440"/>
              <a:chOff x="3885" y="2564"/>
              <a:chExt cx="1440" cy="1440"/>
            </a:xfrm>
          </p:grpSpPr>
          <p:sp>
            <p:nvSpPr>
              <p:cNvPr id="119" name="椭圆 118"/>
              <p:cNvSpPr/>
              <p:nvPr/>
            </p:nvSpPr>
            <p:spPr>
              <a:xfrm>
                <a:off x="3885"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0" name="TextBox 119"/>
              <p:cNvSpPr txBox="1"/>
              <p:nvPr/>
            </p:nvSpPr>
            <p:spPr>
              <a:xfrm>
                <a:off x="4226"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例</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5842" y="2564"/>
              <a:ext cx="1440" cy="1440"/>
              <a:chOff x="5819" y="2564"/>
              <a:chExt cx="1440" cy="1440"/>
            </a:xfrm>
          </p:grpSpPr>
          <p:sp>
            <p:nvSpPr>
              <p:cNvPr id="121" name="椭圆 120"/>
              <p:cNvSpPr/>
              <p:nvPr/>
            </p:nvSpPr>
            <p:spPr>
              <a:xfrm>
                <a:off x="5819"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2" name="TextBox 121"/>
              <p:cNvSpPr txBox="1"/>
              <p:nvPr/>
            </p:nvSpPr>
            <p:spPr>
              <a:xfrm>
                <a:off x="6160"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导</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7752" y="2564"/>
              <a:ext cx="1440" cy="1440"/>
              <a:chOff x="7752" y="2564"/>
              <a:chExt cx="1440" cy="1440"/>
            </a:xfrm>
          </p:grpSpPr>
          <p:sp>
            <p:nvSpPr>
              <p:cNvPr id="123" name="椭圆 122"/>
              <p:cNvSpPr/>
              <p:nvPr/>
            </p:nvSpPr>
            <p:spPr>
              <a:xfrm>
                <a:off x="7752" y="2564"/>
                <a:ext cx="1441" cy="1441"/>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4" name="TextBox 123"/>
              <p:cNvSpPr txBox="1"/>
              <p:nvPr/>
            </p:nvSpPr>
            <p:spPr>
              <a:xfrm>
                <a:off x="8093" y="2825"/>
                <a:ext cx="759" cy="919"/>
              </a:xfrm>
              <a:prstGeom prst="rect">
                <a:avLst/>
              </a:prstGeom>
              <a:noFill/>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入</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sp>
        <p:nvSpPr>
          <p:cNvPr id="126" name="TextBox 125"/>
          <p:cNvSpPr txBox="1"/>
          <p:nvPr/>
        </p:nvSpPr>
        <p:spPr>
          <a:xfrm>
            <a:off x="1091179" y="2262570"/>
            <a:ext cx="8826500" cy="2554545"/>
          </a:xfrm>
          <a:prstGeom prst="rect">
            <a:avLst/>
          </a:prstGeom>
          <a:noFill/>
        </p:spPr>
        <p:txBody>
          <a:bodyPr wrap="square" rtlCol="0">
            <a:spAutoFit/>
          </a:bodyPr>
          <a:lstStyle/>
          <a:p>
            <a:pPr>
              <a:lnSpc>
                <a:spcPct val="200000"/>
              </a:lnSpc>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请问：</a:t>
            </a:r>
            <a:b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b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）分析上述审计计划的顺序是否正确？如果不正确，应当如何进行改正？</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）上述哪些步骤属于总体策略的步骤，哪些步骤属于具体审计计划？</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带</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着以上的问题，让我们一起进行本项目内容的学习。</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1600" dirty="0"/>
              <a:t> </a:t>
            </a:r>
            <a:endParaRPr lang="zh-CN" altLang="zh-CN" sz="1600" dirty="0"/>
          </a:p>
        </p:txBody>
      </p:sp>
      <p:sp>
        <p:nvSpPr>
          <p:cNvPr id="128" name="Freeform 12"/>
          <p:cNvSpPr/>
          <p:nvPr/>
        </p:nvSpPr>
        <p:spPr bwMode="auto">
          <a:xfrm>
            <a:off x="911178" y="1902567"/>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129" name="Freeform 12"/>
          <p:cNvSpPr/>
          <p:nvPr/>
        </p:nvSpPr>
        <p:spPr bwMode="auto">
          <a:xfrm flipH="1" flipV="1">
            <a:off x="10559702" y="5721648"/>
            <a:ext cx="360003" cy="36000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endParaRPr lang="zh-CN" altLang="en-US">
              <a:solidFill>
                <a:schemeClr val="tx1">
                  <a:lumMod val="50000"/>
                  <a:lumOff val="50000"/>
                </a:schemeClr>
              </a:solidFill>
            </a:endParaRPr>
          </a:p>
        </p:txBody>
      </p:sp>
      <p:sp>
        <p:nvSpPr>
          <p:cNvPr id="7" name="矩形 6"/>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05476" y="188595"/>
            <a:ext cx="11384619"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grpId="0"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childTnLst>
                          </p:cTn>
                        </p:par>
                        <p:par>
                          <p:cTn id="13" fill="hold">
                            <p:stCondLst>
                              <p:cond delay="0"/>
                            </p:stCondLst>
                            <p:childTnLst>
                              <p:par>
                                <p:cTn id="14" presetID="18" presetClass="entr" presetSubtype="3" fill="hold" grpId="0" nodeType="afterEffect">
                                  <p:stCondLst>
                                    <p:cond delay="0"/>
                                  </p:stCondLst>
                                  <p:childTnLst>
                                    <p:set>
                                      <p:cBhvr>
                                        <p:cTn id="15" dur="1" fill="hold">
                                          <p:stCondLst>
                                            <p:cond delay="0"/>
                                          </p:stCondLst>
                                        </p:cTn>
                                        <p:tgtEl>
                                          <p:spTgt spid="126"/>
                                        </p:tgtEl>
                                        <p:attrNameLst>
                                          <p:attrName>style.visibility</p:attrName>
                                        </p:attrNameLst>
                                      </p:cBhvr>
                                      <p:to>
                                        <p:strVal val="visible"/>
                                      </p:to>
                                    </p:set>
                                    <p:animEffect transition="in" filter="strips(upRight)">
                                      <p:cBhvr>
                                        <p:cTn id="16" dur="500"/>
                                        <p:tgtEl>
                                          <p:spTgt spid="1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128" grpId="0" bldLvl="0" animBg="1"/>
      <p:bldP spid="128" grpId="1" bldLvl="0" animBg="1"/>
      <p:bldP spid="129" grpId="0" bldLvl="0" animBg="1"/>
      <p:bldP spid="129" grpId="1" bldLvl="0" animBg="1"/>
      <p:bldP spid="7" grpId="0" bldLvl="0" animBg="1"/>
      <p:bldP spid="8" grpId="0" bldLvl="0" animBg="1"/>
      <p:bldP spid="9" grpId="0" bldLvl="0" animBg="1"/>
      <p:bldP spid="11"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2033208"/>
            <a:chOff x="946620" y="1670343"/>
            <a:chExt cx="10153650" cy="1942080"/>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a:t>
              </a:r>
              <a:r>
                <a:rPr lang="zh-CN" altLang="zh-CN" sz="2000" b="1" dirty="0">
                  <a:solidFill>
                    <a:srgbClr val="F79646"/>
                  </a:solidFill>
                  <a:latin typeface="微软雅黑" panose="020B0503020204020204" pitchFamily="34" charset="-122"/>
                  <a:ea typeface="微软雅黑" panose="020B0503020204020204" pitchFamily="34" charset="-122"/>
                  <a:cs typeface="Lato Regular"/>
                </a:rPr>
                <a:t>初步业务活动概述</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492961" y="2412094"/>
              <a:ext cx="9517380" cy="1200329"/>
            </a:xfrm>
            <a:prstGeom prst="rect">
              <a:avLst/>
            </a:prstGeom>
            <a:noFill/>
          </p:spPr>
          <p:txBody>
            <a:bodyPr wrap="square" rtlCol="0">
              <a:spAutoFit/>
            </a:bodyPr>
            <a:lstStyle/>
            <a:p>
              <a:pPr indent="457200" fontAlgn="auto">
                <a:lnSpc>
                  <a:spcPct val="200000"/>
                </a:lnSpc>
                <a:extLst>
                  <a:ext uri="{35155182-B16C-46BC-9424-99874614C6A1}">
                    <wpsdc:indentchars xmlns:wpsdc="http://www.wps.cn/officeDocument/2017/drawingmlCustomData" val="200" checksum="59296752"/>
                  </a:ext>
                </a:extLst>
              </a:pP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按照《中国注册会计师审计准则第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1201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号——计划审计工作》的要求，注册会计师</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在计划审计前</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，需要对被审计单位基本情况进行了解，</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开展初步业务活动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6720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任务一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开展初步业务活动</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9"/>
          <p:cNvSpPr txBox="1"/>
          <p:nvPr/>
        </p:nvSpPr>
        <p:spPr>
          <a:xfrm>
            <a:off x="1338170" y="3589005"/>
            <a:ext cx="9517380" cy="2308324"/>
          </a:xfrm>
          <a:prstGeom prst="rect">
            <a:avLst/>
          </a:prstGeom>
          <a:noFill/>
        </p:spPr>
        <p:txBody>
          <a:bodyPr wrap="square" rtlCol="0">
            <a:spAutoFit/>
          </a:bodyPr>
          <a:lstStyle/>
          <a:p>
            <a:pPr>
              <a:lnSpc>
                <a:spcPct val="200000"/>
              </a:lnSpc>
            </a:pP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注册会计师开展初步业务活动有助于确保在计划审计工作时</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达到以下要求</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注册会计师已具备执行业务所需要的</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独立性和专业胜任能力</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不存在因管理层诚信问题而影响注册会计师保持该项业务的意愿情况；</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与被审计单位</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不存在对业务约定条款的误解</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1522460"/>
            <a:chOff x="946620" y="1670343"/>
            <a:chExt cx="10153650" cy="1522460"/>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zh-CN" sz="2000" b="1" dirty="0">
                  <a:solidFill>
                    <a:srgbClr val="F79646"/>
                  </a:solidFill>
                  <a:latin typeface="微软雅黑" panose="020B0503020204020204" pitchFamily="34" charset="-122"/>
                  <a:ea typeface="微软雅黑" panose="020B0503020204020204" pitchFamily="34" charset="-122"/>
                  <a:cs typeface="Lato Regular"/>
                </a:rPr>
                <a:t>初步业务</a:t>
              </a:r>
              <a:r>
                <a:rPr lang="zh-CN" altLang="zh-CN" sz="2000" b="1" dirty="0" smtClean="0">
                  <a:solidFill>
                    <a:srgbClr val="F79646"/>
                  </a:solidFill>
                  <a:latin typeface="微软雅黑" panose="020B0503020204020204" pitchFamily="34" charset="-122"/>
                  <a:ea typeface="微软雅黑" panose="020B0503020204020204" pitchFamily="34" charset="-122"/>
                  <a:cs typeface="Lato Regular"/>
                </a:rPr>
                <a:t>活动</a:t>
              </a:r>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的内容</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1113766"/>
            </a:xfrm>
            <a:prstGeom prst="rect">
              <a:avLst/>
            </a:prstGeom>
            <a:noFill/>
          </p:spPr>
          <p:txBody>
            <a:bodyPr wrap="square" rtlCol="0">
              <a:spAutoFit/>
            </a:bodyPr>
            <a:lstStyle/>
            <a:p>
              <a:pPr indent="457200" fontAlgn="auto">
                <a:lnSpc>
                  <a:spcPct val="200000"/>
                </a:lnSpc>
                <a:extLst>
                  <a:ext uri="{35155182-B16C-46BC-9424-99874614C6A1}">
                    <wpsdc:indentchars xmlns:wpsdc="http://www.wps.cn/officeDocument/2017/drawingmlCustomData" val="200" checksum="59296752"/>
                  </a:ext>
                </a:extLst>
              </a:pP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开展初步业务活动</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即是审计工作准备阶段，通常是审计人员实施具体审计之前所做的各项基础工作，是</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整个审计过程的起点和基础</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6720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任务一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开展初步业务活动</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9"/>
          <p:cNvSpPr txBox="1"/>
          <p:nvPr/>
        </p:nvSpPr>
        <p:spPr>
          <a:xfrm>
            <a:off x="1324080" y="3051907"/>
            <a:ext cx="9517380" cy="3332772"/>
          </a:xfrm>
          <a:prstGeom prst="rect">
            <a:avLst/>
          </a:prstGeom>
          <a:noFill/>
        </p:spPr>
        <p:txBody>
          <a:bodyPr wrap="square" rtlCol="0">
            <a:spAutoFit/>
          </a:bodyPr>
          <a:lstStyle/>
          <a:p>
            <a:pPr>
              <a:lnSpc>
                <a:spcPct val="200000"/>
              </a:lnSpc>
            </a:pP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一般来说主要工作包括：</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了解和评价被审计单位及其环境；</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评价被审计单位的治理层、管理层是否诚信；</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评价会计师事务所与注册会计师遵守职业道德的情况；</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根据评价确定是否接受或保持审计业务；</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如果接受或保持审计业务，则签订（续签）审计业务约定书。</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6815286" y="3598554"/>
            <a:ext cx="4752528" cy="507831"/>
          </a:xfrm>
          <a:prstGeom prst="rect">
            <a:avLst/>
          </a:prstGeom>
          <a:noFill/>
        </p:spPr>
        <p:txBody>
          <a:bodyPr wrap="square" rtlCol="0">
            <a:spAutoFit/>
          </a:bodyPr>
          <a:lstStyle/>
          <a:p>
            <a:pPr>
              <a:lnSpc>
                <a:spcPct val="150000"/>
              </a:lnSpc>
            </a:pPr>
            <a:r>
              <a:rPr lang="zh-CN" altLang="en-US" b="1" dirty="0" smtClean="0"/>
              <a:t>初步业务活动程序表见教材</a:t>
            </a:r>
            <a:r>
              <a:rPr lang="en-US" altLang="zh-CN" b="1" dirty="0" smtClean="0"/>
              <a:t>P105</a:t>
            </a:r>
            <a:r>
              <a:rPr lang="zh-CN" altLang="en-US" b="1" dirty="0" smtClean="0"/>
              <a:t>页表</a:t>
            </a:r>
            <a:r>
              <a:rPr lang="en-US" altLang="zh-CN" b="1" dirty="0" smtClean="0"/>
              <a:t>4-1</a:t>
            </a:r>
            <a:endParaRPr lang="zh-CN" altLang="en-US" b="1" dirty="0"/>
          </a:p>
        </p:txBody>
      </p:sp>
      <p:sp>
        <p:nvSpPr>
          <p:cNvPr id="15" name="文本框 14"/>
          <p:cNvSpPr txBox="1"/>
          <p:nvPr/>
        </p:nvSpPr>
        <p:spPr>
          <a:xfrm>
            <a:off x="6818860" y="4264599"/>
            <a:ext cx="4752528" cy="507831"/>
          </a:xfrm>
          <a:prstGeom prst="rect">
            <a:avLst/>
          </a:prstGeom>
          <a:noFill/>
        </p:spPr>
        <p:txBody>
          <a:bodyPr wrap="square" rtlCol="0">
            <a:spAutoFit/>
          </a:bodyPr>
          <a:lstStyle/>
          <a:p>
            <a:pPr>
              <a:lnSpc>
                <a:spcPct val="150000"/>
              </a:lnSpc>
            </a:pPr>
            <a:r>
              <a:rPr lang="zh-CN" altLang="en-US" b="1" dirty="0" smtClean="0"/>
              <a:t>业务承接评价表见教材</a:t>
            </a:r>
            <a:r>
              <a:rPr lang="en-US" altLang="zh-CN" b="1" dirty="0" smtClean="0"/>
              <a:t>P106</a:t>
            </a:r>
            <a:r>
              <a:rPr lang="zh-CN" altLang="en-US" b="1" dirty="0" smtClean="0"/>
              <a:t>页表</a:t>
            </a:r>
            <a:r>
              <a:rPr lang="en-US" altLang="zh-CN" b="1" dirty="0" smtClean="0"/>
              <a:t>4-2</a:t>
            </a:r>
            <a:endParaRPr lang="zh-CN" altLang="en-US" b="1" dirty="0"/>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ppt_x"/>
                                          </p:val>
                                        </p:tav>
                                        <p:tav tm="100000">
                                          <p:val>
                                            <p:strVal val="#ppt_x"/>
                                          </p:val>
                                        </p:tav>
                                      </p:tavLst>
                                    </p:anim>
                                    <p:anim calcmode="lin" valueType="num">
                                      <p:cBhvr additive="base">
                                        <p:cTn id="46" dur="500" fill="hold"/>
                                        <p:tgtEl>
                                          <p:spTgt spid="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3" grpId="0"/>
      <p:bldP spid="3"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2076458"/>
            <a:chOff x="946620" y="1670343"/>
            <a:chExt cx="10153650" cy="2076458"/>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三、签订审计业务约定书</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1667764"/>
            </a:xfrm>
            <a:prstGeom prst="rect">
              <a:avLst/>
            </a:prstGeom>
            <a:noFill/>
          </p:spPr>
          <p:txBody>
            <a:bodyPr wrap="square" rtlCol="0">
              <a:spAutoFit/>
            </a:bodyPr>
            <a:lstStyle/>
            <a:p>
              <a:pPr indent="457200" fontAlgn="auto">
                <a:lnSpc>
                  <a:spcPct val="200000"/>
                </a:lnSpc>
                <a:extLst>
                  <a:ext uri="{35155182-B16C-46BC-9424-99874614C6A1}">
                    <wpsdc:indentchars xmlns:wpsdc="http://www.wps.cn/officeDocument/2017/drawingmlCustomData" val="200" checksum="59296752"/>
                  </a:ext>
                </a:extLst>
              </a:pP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《中国注册会计师审计准则第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1111</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号</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审计业务约定书》要求，注册会计师应当在审计业务开始前，与被审计单位就审计业务约定条款达成一致意见，并签订审计业务约定书，以避免双方对审计业务的理解产生分歧。</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6720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任务一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开展初步业务活动</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9"/>
          <p:cNvSpPr txBox="1"/>
          <p:nvPr/>
        </p:nvSpPr>
        <p:spPr>
          <a:xfrm>
            <a:off x="1296691" y="3420499"/>
            <a:ext cx="9517380" cy="1815882"/>
          </a:xfrm>
          <a:prstGeom prst="rect">
            <a:avLst/>
          </a:prstGeom>
          <a:noFill/>
        </p:spPr>
        <p:txBody>
          <a:bodyPr wrap="square" rtlCol="0">
            <a:spAutoFit/>
          </a:bodyPr>
          <a:lstStyle/>
          <a:p>
            <a:pPr>
              <a:lnSpc>
                <a:spcPct val="200000"/>
              </a:lnSpc>
            </a:pPr>
            <a:r>
              <a:rPr lang="zh-CN" altLang="en-US" b="1" dirty="0">
                <a:solidFill>
                  <a:srgbClr val="F79646"/>
                </a:solidFill>
                <a:latin typeface="微软雅黑" panose="020B0503020204020204" pitchFamily="34" charset="-122"/>
                <a:ea typeface="微软雅黑" panose="020B0503020204020204" pitchFamily="34" charset="-122"/>
                <a:cs typeface="Lato Regular"/>
              </a:rPr>
              <a:t>（一）审计业务约定书的含义</a:t>
            </a:r>
            <a:endParaRPr lang="en-US" altLang="zh-CN" b="1" dirty="0">
              <a:solidFill>
                <a:srgbClr val="F79646"/>
              </a:solidFill>
              <a:latin typeface="微软雅黑" panose="020B0503020204020204" pitchFamily="34" charset="-122"/>
              <a:ea typeface="微软雅黑" panose="020B0503020204020204" pitchFamily="34" charset="-122"/>
              <a:cs typeface="Lato Regular"/>
            </a:endParaRPr>
          </a:p>
          <a:p>
            <a:pPr>
              <a:lnSpc>
                <a:spcPct val="200000"/>
              </a:lnSpc>
            </a:pPr>
            <a:r>
              <a:rPr lang="en-US"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b="1" dirty="0" smtClean="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审计</a:t>
            </a:r>
            <a:r>
              <a:rPr lang="zh-CN" altLang="zh-CN" b="1" dirty="0">
                <a:solidFill>
                  <a:srgbClr val="0000FF"/>
                </a:solidFill>
                <a:latin typeface="微软雅黑" panose="020B0503020204020204" pitchFamily="34" charset="-122"/>
                <a:ea typeface="微软雅黑" panose="020B0503020204020204" pitchFamily="34" charset="-122"/>
                <a:cs typeface="微软雅黑" panose="020B0503020204020204" pitchFamily="34" charset="-122"/>
              </a:rPr>
              <a:t>业务约定书</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是指会计师事务所与被审计单位签订的，用以记录和确认审计业务的委托与受托关系、审计目标和范围、双方的责任以及报告的格式等事项的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书面协议</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791829" y="1323784"/>
            <a:ext cx="10153650" cy="2163020"/>
            <a:chOff x="946620" y="1670343"/>
            <a:chExt cx="10153650" cy="2163020"/>
          </a:xfrm>
        </p:grpSpPr>
        <p:grpSp>
          <p:nvGrpSpPr>
            <p:cNvPr id="89" name="Group 332"/>
            <p:cNvGrpSpPr>
              <a:grpSpLocks noChangeAspect="1"/>
            </p:cNvGrpSpPr>
            <p:nvPr/>
          </p:nvGrpSpPr>
          <p:grpSpPr>
            <a:xfrm>
              <a:off x="946620" y="1670343"/>
              <a:ext cx="540000" cy="540000"/>
              <a:chOff x="4421584" y="2527234"/>
              <a:chExt cx="288476" cy="288476"/>
            </a:xfrm>
          </p:grpSpPr>
          <p:sp>
            <p:nvSpPr>
              <p:cNvPr id="92" name="Oval 59"/>
              <p:cNvSpPr/>
              <p:nvPr/>
            </p:nvSpPr>
            <p:spPr>
              <a:xfrm>
                <a:off x="4421584" y="2527234"/>
                <a:ext cx="288476" cy="28847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prstClr val="white"/>
                  </a:solidFill>
                  <a:latin typeface="Agency FB" panose="020B0503020202020204" pitchFamily="34" charset="0"/>
                </a:endParaRPr>
              </a:p>
            </p:txBody>
          </p:sp>
          <p:sp>
            <p:nvSpPr>
              <p:cNvPr id="93" name="Freeform 26"/>
              <p:cNvSpPr/>
              <p:nvPr/>
            </p:nvSpPr>
            <p:spPr bwMode="auto">
              <a:xfrm>
                <a:off x="4513652" y="261291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sz="1400" dirty="0">
                  <a:solidFill>
                    <a:prstClr val="black"/>
                  </a:solidFill>
                  <a:latin typeface="Agency FB" panose="020B0503020202020204" pitchFamily="34" charset="0"/>
                </a:endParaRPr>
              </a:p>
            </p:txBody>
          </p:sp>
        </p:grpSp>
        <p:sp>
          <p:nvSpPr>
            <p:cNvPr id="91" name="TextBox 90"/>
            <p:cNvSpPr txBox="1"/>
            <p:nvPr/>
          </p:nvSpPr>
          <p:spPr>
            <a:xfrm>
              <a:off x="1583525" y="1697648"/>
              <a:ext cx="9516745" cy="488950"/>
            </a:xfrm>
            <a:prstGeom prst="rect">
              <a:avLst/>
            </a:prstGeom>
            <a:noFill/>
          </p:spPr>
          <p:txBody>
            <a:bodyPr wrap="square" lIns="182843" tIns="91422" rIns="182843" bIns="91422" rtlCol="0">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三、签订审计业务约定书</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 name="TextBox 89"/>
            <p:cNvSpPr txBox="1"/>
            <p:nvPr/>
          </p:nvSpPr>
          <p:spPr>
            <a:xfrm>
              <a:off x="1582890" y="2079037"/>
              <a:ext cx="9517380" cy="1754326"/>
            </a:xfrm>
            <a:prstGeom prst="rect">
              <a:avLst/>
            </a:prstGeom>
            <a:noFill/>
          </p:spPr>
          <p:txBody>
            <a:bodyPr wrap="square" rtlCol="0">
              <a:spAutoFit/>
            </a:bodyPr>
            <a:lstStyle/>
            <a:p>
              <a:pPr>
                <a:lnSpc>
                  <a:spcPct val="200000"/>
                </a:lnSpc>
              </a:pP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（二）</a:t>
              </a:r>
              <a:r>
                <a:rPr lang="zh-CN" altLang="en-US" b="1" dirty="0">
                  <a:solidFill>
                    <a:srgbClr val="F79646"/>
                  </a:solidFill>
                  <a:latin typeface="微软雅黑" panose="020B0503020204020204" pitchFamily="34" charset="-122"/>
                  <a:ea typeface="微软雅黑" panose="020B0503020204020204" pitchFamily="34" charset="-122"/>
                  <a:cs typeface="Lato Regular"/>
                </a:rPr>
                <a:t>审计业务约定书</a:t>
              </a:r>
              <a:r>
                <a:rPr lang="zh-CN" altLang="en-US" b="1" dirty="0" smtClean="0">
                  <a:solidFill>
                    <a:srgbClr val="F79646"/>
                  </a:solidFill>
                  <a:latin typeface="微软雅黑" panose="020B0503020204020204" pitchFamily="34" charset="-122"/>
                  <a:ea typeface="微软雅黑" panose="020B0503020204020204" pitchFamily="34" charset="-122"/>
                  <a:cs typeface="Lato Regular"/>
                </a:rPr>
                <a:t>的内容</a:t>
              </a:r>
              <a:endParaRPr lang="en-US" altLang="zh-CN" b="1" dirty="0" smtClean="0">
                <a:solidFill>
                  <a:srgbClr val="F79646"/>
                </a:solidFill>
                <a:latin typeface="微软雅黑" panose="020B0503020204020204" pitchFamily="34" charset="-122"/>
                <a:ea typeface="微软雅黑" panose="020B0503020204020204" pitchFamily="34" charset="-122"/>
                <a:cs typeface="Lato Regular"/>
              </a:endParaRPr>
            </a:p>
            <a:p>
              <a:pPr>
                <a:lnSpc>
                  <a:spcPct val="20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业务约定书的内容包括：审计业务约定书的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必备条款</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，在需要时应考虑增加的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其它条款</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，以及实施集团财务报表审计时的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特殊考虑</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1" name="矩形 30"/>
          <p:cNvSpPr/>
          <p:nvPr/>
        </p:nvSpPr>
        <p:spPr>
          <a:xfrm>
            <a:off x="539638" y="368862"/>
            <a:ext cx="252028" cy="252028"/>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90550" y="116632"/>
            <a:ext cx="185641" cy="185641"/>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17993" y="188640"/>
            <a:ext cx="360040" cy="36004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hape 54"/>
          <p:cNvSpPr txBox="1"/>
          <p:nvPr/>
        </p:nvSpPr>
        <p:spPr>
          <a:xfrm>
            <a:off x="790575" y="188595"/>
            <a:ext cx="3672027" cy="376555"/>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00000"/>
              </a:lnSpc>
            </a:pPr>
            <a:r>
              <a:rPr lang="zh-CN" altLang="en-GB" sz="2000" dirty="0">
                <a:solidFill>
                  <a:srgbClr val="F79646"/>
                </a:solidFill>
                <a:latin typeface="微软雅黑" panose="020B0503020204020204" pitchFamily="34" charset="-122"/>
                <a:ea typeface="微软雅黑" panose="020B0503020204020204" pitchFamily="34" charset="-122"/>
                <a:cs typeface="+mn-ea"/>
                <a:sym typeface="+mn-lt"/>
              </a:rPr>
              <a:t>任务一   </a:t>
            </a:r>
            <a:r>
              <a:rPr lang="zh-CN" altLang="en-US" sz="2000" dirty="0" smtClean="0">
                <a:solidFill>
                  <a:srgbClr val="F79646"/>
                </a:solidFill>
                <a:latin typeface="微软雅黑" panose="020B0503020204020204" pitchFamily="34" charset="-122"/>
                <a:ea typeface="微软雅黑" panose="020B0503020204020204" pitchFamily="34" charset="-122"/>
                <a:cs typeface="+mn-ea"/>
                <a:sym typeface="+mn-lt"/>
              </a:rPr>
              <a:t>开展初步业务活动</a:t>
            </a:r>
            <a:endParaRPr lang="zh-CN" altLang="en-GB" sz="2000" dirty="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462780" y="188595"/>
            <a:ext cx="7727315" cy="360045"/>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89"/>
          <p:cNvSpPr txBox="1"/>
          <p:nvPr/>
        </p:nvSpPr>
        <p:spPr>
          <a:xfrm>
            <a:off x="1190714" y="3781631"/>
            <a:ext cx="9873044" cy="2585323"/>
          </a:xfrm>
          <a:prstGeom prst="rect">
            <a:avLst/>
          </a:prstGeom>
          <a:noFill/>
        </p:spPr>
        <p:txBody>
          <a:bodyPr wrap="square" rtlCol="0">
            <a:spAutoFit/>
          </a:bodyPr>
          <a:lstStyle/>
          <a:p>
            <a:pPr>
              <a:lnSpc>
                <a:spcPct val="150000"/>
              </a:lnSpc>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审计业务约定书的具体内容可能因被审计单位的不同而存在差异，但应当</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包括下列主要方面</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1</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财务报表审计的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目标</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2</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管理层对财务报表的</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责任</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3</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管理层编制财务报表采用的会计准则和相关会计</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制度</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4</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审计范围</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；即审计业务约定书应当明确约定该审计业务范围，注明所审计会计报表的名称及其所反映的日期或期间。</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1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8500</Words>
  <Application>WPS 演示</Application>
  <PresentationFormat>自定义</PresentationFormat>
  <Paragraphs>485</Paragraphs>
  <Slides>35</Slides>
  <Notes>34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35</vt:i4>
      </vt:variant>
    </vt:vector>
  </HeadingPairs>
  <TitlesOfParts>
    <vt:vector size="50" baseType="lpstr">
      <vt:lpstr>Arial</vt:lpstr>
      <vt:lpstr>宋体</vt:lpstr>
      <vt:lpstr>Wingdings</vt:lpstr>
      <vt:lpstr>微软雅黑</vt:lpstr>
      <vt:lpstr>AvantGarde Md BT</vt:lpstr>
      <vt:lpstr>不给糖就捣蛋的万圣节</vt:lpstr>
      <vt:lpstr>方正兰亭黑_GBK</vt:lpstr>
      <vt:lpstr>Arial Unicode MS</vt:lpstr>
      <vt:lpstr>Agency FB</vt:lpstr>
      <vt:lpstr>Lato Regular</vt:lpstr>
      <vt:lpstr>方正大黑体_GBK</vt:lpstr>
      <vt:lpstr>Calibri</vt:lpstr>
      <vt:lpstr>Times New Roman</vt:lpstr>
      <vt:lpstr>Tahoma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14</cp:revision>
  <dcterms:created xsi:type="dcterms:W3CDTF">2017-02-25T10:00:00Z</dcterms:created>
  <dcterms:modified xsi:type="dcterms:W3CDTF">2021-12-25T02:06:02Z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